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63" r:id="rId28"/>
    <p:sldId id="285" r:id="rId29"/>
    <p:sldId id="286" r:id="rId30"/>
    <p:sldId id="283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8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E9A128-54C5-4FEB-9F30-24E1BD46003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1DCA23-998B-42FD-BB79-9364E57811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8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4F1D-64E6-4588-8737-649A948EF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67" y="1411548"/>
            <a:ext cx="11940466" cy="1661811"/>
          </a:xfrm>
        </p:spPr>
        <p:txBody>
          <a:bodyPr>
            <a:noAutofit/>
          </a:bodyPr>
          <a:lstStyle/>
          <a:p>
            <a:pPr algn="ctr"/>
            <a:r>
              <a:rPr lang="en-US" sz="6000" noProof="1"/>
              <a:t>Numeričke</a:t>
            </a:r>
            <a:r>
              <a:rPr lang="en-US" sz="6000"/>
              <a:t> metode za rješavanje Navier-Stokes jednadžbe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08876-E0B2-46A8-A33F-E62C97FBF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tx1"/>
                </a:solidFill>
              </a:rPr>
              <a:t>Marin </a:t>
            </a:r>
            <a:r>
              <a:rPr lang="en-US" cap="none" noProof="1">
                <a:solidFill>
                  <a:schemeClr val="tx1"/>
                </a:solidFill>
              </a:rPr>
              <a:t>Vilović</a:t>
            </a:r>
          </a:p>
          <a:p>
            <a:r>
              <a:rPr lang="en-US" cap="none">
                <a:solidFill>
                  <a:schemeClr val="tx1"/>
                </a:solidFill>
              </a:rPr>
              <a:t>Mentor: izv.prof.dr.sc. Davor Horvatić</a:t>
            </a:r>
          </a:p>
        </p:txBody>
      </p:sp>
    </p:spTree>
    <p:extLst>
      <p:ext uri="{BB962C8B-B14F-4D97-AF65-F5344CB8AC3E}">
        <p14:creationId xmlns:p14="http://schemas.microsoft.com/office/powerpoint/2010/main" val="412790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PISO algoritam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5783812" cy="4425757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Algoritam počinje preuzimanjem polja tlaka i površinskih protoka iz prethodnog koraka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Provodimo diskretizaciju N-S jednadžbe metodom konačnih volumena: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800"/>
                  <a:t> - dijagonalni koeficijenti matrice koji predstavljaju određenu ćeliju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/>
                  <a:t> - koeficijenti matrice uz dijagonalu koji predstavljaju susjede promatrane ćeliju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800"/>
                  <a:t> - svi članovi N-S jednadžbe koji se mogu eksplicitno izračunati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Rješavamo jednadžbu sa vrijednostima iz prethodnog koraka te kao rezultat dobijemo polje brzine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18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5783812" cy="4425757"/>
              </a:xfrm>
              <a:blipFill>
                <a:blip r:embed="rId6"/>
                <a:stretch>
                  <a:fillRect l="-2529" t="-2066" r="-1475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DDFD3-5EFE-464A-886D-4C557CAF8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3" y="3154218"/>
            <a:ext cx="3954020" cy="10360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7975405" y="895927"/>
            <a:ext cx="3180275" cy="13854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PISO algoritam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5783812" cy="529397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Uvodimo operator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201168" lvl="1" indent="0">
                  <a:buNone/>
                </a:pPr>
                <a:r>
                  <a:rPr lang="en-US" sz="2000"/>
                  <a:t>tako da vrijedi</a:t>
                </a:r>
              </a:p>
              <a:p>
                <a:pPr marL="201168" lvl="1" indent="0">
                  <a:buNone/>
                </a:pPr>
                <a:endParaRPr lang="en-US" sz="2000"/>
              </a:p>
              <a:p>
                <a:pPr marL="201168" lvl="1" indent="0">
                  <a:buNone/>
                </a:pPr>
                <a:endParaRPr lang="en-US" sz="200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Supstitucijom prethodnog izraza u jednadžbu kontinuiteta dobije se jednadžba za tlak nestlačivog fluida: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Rješavamo jednadžbu tlaka koristeći već izračunato polje brzine</a:t>
                </a:r>
              </a:p>
              <a:p>
                <a:pPr marL="201168" lvl="1" indent="0">
                  <a:buNone/>
                </a:pPr>
                <a:endParaRPr lang="en-US" sz="2400"/>
              </a:p>
              <a:p>
                <a:pPr marL="201168" lvl="1" indent="0">
                  <a:buNone/>
                </a:pPr>
                <a:endParaRPr lang="en-US" sz="22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5783812" cy="5293975"/>
              </a:xfrm>
              <a:blipFill>
                <a:blip r:embed="rId5"/>
                <a:stretch>
                  <a:fillRect l="-2529"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8344861" y="2170545"/>
            <a:ext cx="2507866" cy="84974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CC868-605C-4B91-8638-41AC630493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7165" b="66278"/>
          <a:stretch/>
        </p:blipFill>
        <p:spPr>
          <a:xfrm>
            <a:off x="2020425" y="2339773"/>
            <a:ext cx="3207357" cy="7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B8323-E8AC-424F-A67E-5324B881D4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0"/>
          <a:stretch/>
        </p:blipFill>
        <p:spPr>
          <a:xfrm>
            <a:off x="1782232" y="3618388"/>
            <a:ext cx="4147514" cy="534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10A3C-CA9E-47CF-BAF7-81B76F32BC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58" y="5159588"/>
            <a:ext cx="4917262" cy="5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5783812" cy="4287213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Uvodimo diskretizaciju jednadžbe kontinuiteta s ciljem izvoda jednadžbe za površinski protok F: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/>
              </a:p>
              <a:p>
                <a:pPr marL="201168" lvl="1" indent="0">
                  <a:buNone/>
                </a:pPr>
                <a:endParaRPr lang="en-US" sz="2000"/>
              </a:p>
              <a:p>
                <a:pPr marL="201168" lvl="1" indent="0">
                  <a:buNone/>
                </a:pPr>
                <a:r>
                  <a:rPr lang="en-US" sz="2000"/>
                  <a:t>gdje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000" b="1"/>
                  <a:t> </a:t>
                </a:r>
                <a:r>
                  <a:rPr lang="en-US" sz="2000"/>
                  <a:t>ima ulogu vektora smjera površine ćelije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Supstitucijom izraza za polje brzine u prijašnju jednadžbu dobije se izraz: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  </a:t>
                </a:r>
              </a:p>
              <a:p>
                <a:pPr marL="0" indent="0">
                  <a:buNone/>
                </a:pPr>
                <a:r>
                  <a:rPr lang="en-US"/>
                  <a:t>  čijim se rješavanjem računaju površinski protokci</a:t>
                </a:r>
              </a:p>
              <a:p>
                <a:pPr marL="201168" lvl="1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201168" lvl="1" indent="0">
                  <a:buNone/>
                </a:pPr>
                <a:endParaRPr lang="en-US" sz="2400"/>
              </a:p>
              <a:p>
                <a:pPr marL="201168" lvl="1" indent="0">
                  <a:buNone/>
                </a:pPr>
                <a:endParaRPr lang="en-US" sz="22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5783812" cy="4287213"/>
              </a:xfrm>
              <a:blipFill>
                <a:blip r:embed="rId9"/>
                <a:stretch>
                  <a:fillRect l="-2318" t="-1422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43214B4-FE6E-481F-9409-B3A822A05D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69" y="2454216"/>
            <a:ext cx="3326632" cy="810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PISO algoritam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8335624" y="2859635"/>
            <a:ext cx="2507866" cy="7850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CF0FB-8EAB-41AC-9053-F07EFB7AA1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61" y="4551043"/>
            <a:ext cx="5081848" cy="4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5783812" cy="428721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Pomoću izračunatih površinskih protoka rekonstruira se polje brzine te korigira operator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Koristeći dobiveni tlak i korigiranu vrijednost operatora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eksplicitno se korigira polje brzine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Nadalje, izračunaju se novi površinski protoci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Svi navedeni procesi se ponavljaju do konvergencije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/>
              </a:p>
              <a:p>
                <a:pPr marL="201168" lvl="1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201168" lvl="1" indent="0">
                  <a:buNone/>
                </a:pPr>
                <a:endParaRPr lang="en-US" sz="2400"/>
              </a:p>
              <a:p>
                <a:pPr marL="201168" lvl="1" indent="0">
                  <a:buNone/>
                </a:pPr>
                <a:endParaRPr lang="en-US" sz="22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5783812" cy="4287213"/>
              </a:xfrm>
              <a:blipFill>
                <a:blip r:embed="rId4"/>
                <a:stretch>
                  <a:fillRect l="-2529" t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PISO algoritam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8125037" y="3500582"/>
            <a:ext cx="2969684" cy="123767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algoritam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eng. </a:t>
            </a:r>
            <a:r>
              <a:rPr lang="en-US" sz="2400" i="1"/>
              <a:t>Semi-Implicit Method for Pressure Linked Equations algorithm</a:t>
            </a: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Stacionarna metoda namijenjena za korištenje s velikim vremenskim koracima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Nemamo vremensku derivaciju u jednadžbi zbog velikog vremenskog koraka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Stoga, potrebno je uvesti podrelaksaciju traženih polja kako bi postigli stabilnost i konvergenciju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18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algoritam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5783812" cy="4425757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200"/>
                  <a:t> </a:t>
                </a:r>
                <a:r>
                  <a:rPr lang="en-US"/>
                  <a:t>Algoritam počinje preuzimanjem polja tlaka i površinskih protoka iz prethodnog koraka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Provodimo podrelaksaciju diskretizirane Navier-Stokes jednadžbe: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  </a:t>
                </a:r>
              </a:p>
              <a:p>
                <a:pPr marL="0" indent="0">
                  <a:buNone/>
                </a:pPr>
                <a:r>
                  <a:rPr lang="en-US"/>
                  <a:t>  gdje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b="0"/>
                  <a:t> podrelaksacijski faktor za polje brzine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/>
                  <a:t> Rješavamo jednadžbu sa vrijednostima iz prethodnog koraka te kao rezultat dobijemo polje brzine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200" b="0"/>
              </a:p>
              <a:p>
                <a:pPr marL="0" indent="0">
                  <a:buNone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5783812" cy="4425757"/>
              </a:xfrm>
              <a:blipFill>
                <a:blip r:embed="rId8"/>
                <a:stretch>
                  <a:fillRect l="-2529" t="-1240" r="-2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7975405" y="895927"/>
            <a:ext cx="3180275" cy="13854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A273B-9D9B-4769-B243-E8DF7D96E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95" y="397164"/>
            <a:ext cx="4497492" cy="57025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8B79A1E-FADE-4FAF-B6B0-EE684A2A4594}"/>
              </a:ext>
            </a:extLst>
          </p:cNvPr>
          <p:cNvSpPr/>
          <p:nvPr/>
        </p:nvSpPr>
        <p:spPr>
          <a:xfrm>
            <a:off x="8054266" y="895927"/>
            <a:ext cx="3040454" cy="14507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7E524-2390-4BF1-B929-D5063F0667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59" y="3476046"/>
            <a:ext cx="5627852" cy="8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algoritam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5783812" cy="4425757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200"/>
                  <a:t> Na isti način kao i kod PISO algoritma, izračuna se operator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200"/>
                  <a:t> Formulira se jednadžba za tlak i izračuna polje tlaka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200" b="0"/>
                  <a:t> Dobiveno polje tlaka podrelaksiramo: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 sz="240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/>
                  <a:t> - podrelaksacijski faktor za polje tlaka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1800"/>
                  <a:t>- rješenje jednadžbe tlaka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- tlak iz prethodnog koraka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- podrelaksirani tlak</a:t>
                </a:r>
              </a:p>
              <a:p>
                <a:pPr marL="384048" lvl="2" indent="0">
                  <a:buNone/>
                </a:pPr>
                <a:endParaRPr lang="en-US" sz="1800"/>
              </a:p>
              <a:p>
                <a:pPr marL="0" indent="0">
                  <a:buNone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5783812" cy="4425757"/>
              </a:xfrm>
              <a:blipFill>
                <a:blip r:embed="rId4"/>
                <a:stretch>
                  <a:fillRect l="-2529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7975405" y="895927"/>
            <a:ext cx="3180275" cy="13854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A273B-9D9B-4769-B243-E8DF7D96E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95" y="397164"/>
            <a:ext cx="4497492" cy="57025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8B79A1E-FADE-4FAF-B6B0-EE684A2A4594}"/>
              </a:ext>
            </a:extLst>
          </p:cNvPr>
          <p:cNvSpPr/>
          <p:nvPr/>
        </p:nvSpPr>
        <p:spPr>
          <a:xfrm>
            <a:off x="8275783" y="2281383"/>
            <a:ext cx="2724726" cy="8309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34E03-C929-4599-A84A-6157AE89C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9" y="3629892"/>
            <a:ext cx="3846897" cy="4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algoritam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783812" cy="4425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/>
              <a:t> </a:t>
            </a:r>
            <a:r>
              <a:rPr lang="en-US"/>
              <a:t>Kao i kod PISO metode, pomoću dobivenog tlaka računamo površinske protoke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Korigiramo polje tlaka, polje brzine i površinske protoke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Svi navedeni procesi se ponavljaju do konvergencije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b="0"/>
          </a:p>
          <a:p>
            <a:pPr marL="0" indent="0">
              <a:buNone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852440" cy="7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B9A7-DB8E-47D9-B8D7-35F83D03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5" y="397164"/>
            <a:ext cx="4451652" cy="57357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7975405" y="895927"/>
            <a:ext cx="3180275" cy="13854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A273B-9D9B-4769-B243-E8DF7D96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95" y="397164"/>
            <a:ext cx="4497492" cy="57025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8B79A1E-FADE-4FAF-B6B0-EE684A2A4594}"/>
              </a:ext>
            </a:extLst>
          </p:cNvPr>
          <p:cNvSpPr/>
          <p:nvPr/>
        </p:nvSpPr>
        <p:spPr>
          <a:xfrm>
            <a:off x="7823200" y="2974109"/>
            <a:ext cx="3629891" cy="174567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PIMPLE algoritam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Nastao kao kombinacija PISO i SIMPLE algoritama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Tranzijenta metoda, ali nakon svakog koraka provodi podrelaksaciju na polju brzine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Omogućava korištenje većeg vremenskog koraka u odnosu na PISO algoritam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Posljedica toga je smanjena detaljnost opisa toka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6566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PIMPLE algoritam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783812" cy="4425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 PIMPLE algoritam počinje SIMPLE petljom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Preuzima se polje tlaka i površinski protoci iz prethodnog koraka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/>
              <a:t> </a:t>
            </a:r>
            <a:r>
              <a:rPr lang="en-US"/>
              <a:t>Diskretizira se N-S jednadžba i izračuna podrelaksirano polje brzine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/>
              <a:t> Ulazi se u PISO petlju koja se izvršava određeni broj puta, odabrano od strane korisnika u postavkama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Cijeli postupak se ponavlja do konvergencije</a:t>
            </a:r>
            <a:endParaRPr lang="en-US" b="0"/>
          </a:p>
          <a:p>
            <a:pPr marL="0" indent="0">
              <a:buNone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B7342-F612-4631-8EF8-13B3DF88D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31611" b="50000"/>
          <a:stretch/>
        </p:blipFill>
        <p:spPr>
          <a:xfrm>
            <a:off x="6727065" y="1737360"/>
            <a:ext cx="1245616" cy="10837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C6F0FFD-4ADF-4E5D-B987-AF91BBBDBC94}"/>
              </a:ext>
            </a:extLst>
          </p:cNvPr>
          <p:cNvSpPr/>
          <p:nvPr/>
        </p:nvSpPr>
        <p:spPr>
          <a:xfrm>
            <a:off x="7975405" y="895927"/>
            <a:ext cx="3180275" cy="13854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C8FF1-4E54-4DB3-89B8-A41C703F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67" y="184727"/>
            <a:ext cx="4382443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4FA1-159F-42D1-ADA0-575D12A3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err="1"/>
              <a:t>Uvod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788C-4051-4D2E-ADFB-7B579347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 </a:t>
            </a:r>
            <a:r>
              <a:rPr lang="en-US" sz="2400" noProof="1"/>
              <a:t>Navier-Stokes jednadžba opisuje gibanje viskoznih fluida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noProof="1"/>
              <a:t> Zasniva se na pretpostavci da je fluid kontinuum umjesto skupina diskretnih čestica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noProof="1"/>
              <a:t> Izvodi se primjenom jednadžbe kontinuiteta na sačuvanje mase, momenta i energije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noProof="1"/>
              <a:t> Široka primjena jednadžbe u znanosti i inženjerstvu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noProof="1"/>
              <a:t> Još nije dokazano da uvijek postoji glatko rješenje u tri dimenzije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noProof="1"/>
              <a:t> Jedan od sedam milenijskih problema u matematici</a:t>
            </a:r>
          </a:p>
        </p:txBody>
      </p:sp>
    </p:spTree>
    <p:extLst>
      <p:ext uri="{BB962C8B-B14F-4D97-AF65-F5344CB8AC3E}">
        <p14:creationId xmlns:p14="http://schemas.microsoft.com/office/powerpoint/2010/main" val="14095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i priprema simulacije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OpenFOAM je C++ softverski paket otvorenog koda za rješavanje kompleksnih problema u mehanici fluida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Veliki broj implementiranih numeričkih metoda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Sadrži alate za generiranje potrebnih mreža kontrolnih volumena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Za obradu rezultata korišten je ParaView, alat otvorenog koda za vizualizaciju </a:t>
            </a:r>
          </a:p>
        </p:txBody>
      </p:sp>
    </p:spTree>
    <p:extLst>
      <p:ext uri="{BB962C8B-B14F-4D97-AF65-F5344CB8AC3E}">
        <p14:creationId xmlns:p14="http://schemas.microsoft.com/office/powerpoint/2010/main" val="253621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0A2ED4-CDC6-4FF6-8468-DA336A42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13182" r="13991" b="13491"/>
          <a:stretch/>
        </p:blipFill>
        <p:spPr>
          <a:xfrm>
            <a:off x="6707447" y="2684228"/>
            <a:ext cx="3260436" cy="3485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i priprema simulacije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99872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 Odabrani problem za analizu je prikazana 2D geometrija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D69282-9CA1-4D6A-9141-9BFC58E32A66}"/>
              </a:ext>
            </a:extLst>
          </p:cNvPr>
          <p:cNvSpPr txBox="1">
            <a:spLocks/>
          </p:cNvSpPr>
          <p:nvPr/>
        </p:nvSpPr>
        <p:spPr>
          <a:xfrm>
            <a:off x="6156958" y="1845734"/>
            <a:ext cx="499872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/>
              <a:t> Generirana mreža na odabranoj geometriji, sadrži otprilike 35 do 40 tisuća ćelija u oba smjera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 marL="0" indent="0">
              <a:buFont typeface="Calibri" panose="020F0502020204030204" pitchFamily="34" charset="0"/>
              <a:buNone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AB5B2-735A-418E-A358-57212B05C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12990" r="16853" b="14222"/>
          <a:stretch/>
        </p:blipFill>
        <p:spPr>
          <a:xfrm>
            <a:off x="1541547" y="2684227"/>
            <a:ext cx="3260437" cy="34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i priprema simulacije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99872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 Potrebno je postaviti i rubne uvjete: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Ulazna granica – određujemo brzinu nastrujavanja fluida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Izlazna granica – postavlja se konstanta vrijednost tlaka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Zid – nepropusna granica, kod viskoznog strujanja fluid ima brzinu jednaku brzini napredovanja zida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F8BC9-2802-4D11-94E2-9D49962B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35" y="4336344"/>
            <a:ext cx="4417007" cy="1396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A65019-5CBB-483A-9506-13DD35A90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12990" r="16853" b="14222"/>
          <a:stretch/>
        </p:blipFill>
        <p:spPr>
          <a:xfrm>
            <a:off x="8007107" y="2606311"/>
            <a:ext cx="2646912" cy="282975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85A463-F36B-4A9A-85E0-EA6608954D84}"/>
              </a:ext>
            </a:extLst>
          </p:cNvPr>
          <p:cNvCxnSpPr>
            <a:cxnSpLocks/>
          </p:cNvCxnSpPr>
          <p:nvPr/>
        </p:nvCxnSpPr>
        <p:spPr>
          <a:xfrm>
            <a:off x="10269996" y="5471966"/>
            <a:ext cx="384023" cy="296311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DB9D61-B9CE-4F4A-A2D7-32F3B636B270}"/>
              </a:ext>
            </a:extLst>
          </p:cNvPr>
          <p:cNvSpPr txBox="1">
            <a:spLocks/>
          </p:cNvSpPr>
          <p:nvPr/>
        </p:nvSpPr>
        <p:spPr>
          <a:xfrm>
            <a:off x="10269996" y="5743998"/>
            <a:ext cx="1566333" cy="4144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/>
              <a:t>Donji ulaz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369B6A-1674-407D-BC9C-541CC07528A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7475611" y="4882393"/>
            <a:ext cx="503552" cy="151968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A93905-008A-486E-980C-88C6CF7593FC}"/>
              </a:ext>
            </a:extLst>
          </p:cNvPr>
          <p:cNvSpPr txBox="1">
            <a:spLocks/>
          </p:cNvSpPr>
          <p:nvPr/>
        </p:nvSpPr>
        <p:spPr>
          <a:xfrm>
            <a:off x="6692444" y="5034361"/>
            <a:ext cx="1566333" cy="4144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/>
              <a:t>Lijevi ulaz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4EB8E4-BD0B-43EF-9385-B87CF339A3F7}"/>
              </a:ext>
            </a:extLst>
          </p:cNvPr>
          <p:cNvCxnSpPr>
            <a:cxnSpLocks/>
          </p:cNvCxnSpPr>
          <p:nvPr/>
        </p:nvCxnSpPr>
        <p:spPr>
          <a:xfrm flipH="1" flipV="1">
            <a:off x="10305423" y="2249418"/>
            <a:ext cx="1" cy="356893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0976ED-9BBE-42AC-A55D-F53E7920D32C}"/>
              </a:ext>
            </a:extLst>
          </p:cNvPr>
          <p:cNvSpPr txBox="1">
            <a:spLocks/>
          </p:cNvSpPr>
          <p:nvPr/>
        </p:nvSpPr>
        <p:spPr>
          <a:xfrm>
            <a:off x="9824450" y="1922371"/>
            <a:ext cx="1566333" cy="4144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/>
              <a:t>Gornji izlaz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B9B6A788-BBB7-4B51-A8C5-C8F206A8B031}"/>
              </a:ext>
            </a:extLst>
          </p:cNvPr>
          <p:cNvSpPr/>
          <p:nvPr/>
        </p:nvSpPr>
        <p:spPr>
          <a:xfrm rot="5663418">
            <a:off x="8774183" y="3418815"/>
            <a:ext cx="1163355" cy="1182330"/>
          </a:xfrm>
          <a:prstGeom prst="arc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0D5BDC-BAC6-48E1-8F67-CC3B6DAFCEF9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8036719" y="4589951"/>
            <a:ext cx="1274614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73DFF1-2611-44C7-A116-818D6B831FE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945291" y="2657475"/>
            <a:ext cx="0" cy="1397758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795456-E6DC-4C80-BD2D-E2A5EAE119C1}"/>
              </a:ext>
            </a:extLst>
          </p:cNvPr>
          <p:cNvCxnSpPr>
            <a:cxnSpLocks/>
          </p:cNvCxnSpPr>
          <p:nvPr/>
        </p:nvCxnSpPr>
        <p:spPr>
          <a:xfrm flipH="1">
            <a:off x="8036719" y="5218473"/>
            <a:ext cx="1267917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2FC894E-E518-4F69-9991-732FEAB21C48}"/>
              </a:ext>
            </a:extLst>
          </p:cNvPr>
          <p:cNvCxnSpPr>
            <a:cxnSpLocks/>
          </p:cNvCxnSpPr>
          <p:nvPr/>
        </p:nvCxnSpPr>
        <p:spPr>
          <a:xfrm flipH="1" flipV="1">
            <a:off x="10607617" y="2667240"/>
            <a:ext cx="1" cy="1422961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A9A7B3BA-4F70-4F82-BB46-D4A6D1B5F34F}"/>
              </a:ext>
            </a:extLst>
          </p:cNvPr>
          <p:cNvSpPr/>
          <p:nvPr/>
        </p:nvSpPr>
        <p:spPr>
          <a:xfrm rot="5995348">
            <a:off x="7957616" y="2622025"/>
            <a:ext cx="2280869" cy="2895156"/>
          </a:xfrm>
          <a:prstGeom prst="arc">
            <a:avLst>
              <a:gd name="adj1" fmla="val 17981796"/>
              <a:gd name="adj2" fmla="val 2051498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53B701D-728F-4F49-B2B6-A54CC2DA7555}"/>
              </a:ext>
            </a:extLst>
          </p:cNvPr>
          <p:cNvSpPr/>
          <p:nvPr/>
        </p:nvSpPr>
        <p:spPr>
          <a:xfrm rot="5564281">
            <a:off x="8602026" y="2946473"/>
            <a:ext cx="2680374" cy="1430146"/>
          </a:xfrm>
          <a:prstGeom prst="arc">
            <a:avLst>
              <a:gd name="adj1" fmla="val 17764164"/>
              <a:gd name="adj2" fmla="val 20329847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7375B4-B877-458E-B2F5-4EF7F464984A}"/>
              </a:ext>
            </a:extLst>
          </p:cNvPr>
          <p:cNvCxnSpPr>
            <a:cxnSpLocks/>
          </p:cNvCxnSpPr>
          <p:nvPr/>
        </p:nvCxnSpPr>
        <p:spPr>
          <a:xfrm flipV="1">
            <a:off x="10135639" y="4939647"/>
            <a:ext cx="0" cy="464203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CEF8E1A-EAD0-49EB-B4E3-34539EA53BAE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10309948" y="4764992"/>
            <a:ext cx="4884" cy="63886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CDBB889-4401-4C45-BFB3-F1E556F90AD5}"/>
              </a:ext>
            </a:extLst>
          </p:cNvPr>
          <p:cNvCxnSpPr>
            <a:cxnSpLocks/>
          </p:cNvCxnSpPr>
          <p:nvPr/>
        </p:nvCxnSpPr>
        <p:spPr>
          <a:xfrm flipH="1" flipV="1">
            <a:off x="10630817" y="3968733"/>
            <a:ext cx="1" cy="17299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91F210E-235B-4BBB-844A-83E5428A3F0F}"/>
              </a:ext>
            </a:extLst>
          </p:cNvPr>
          <p:cNvCxnSpPr>
            <a:cxnSpLocks/>
          </p:cNvCxnSpPr>
          <p:nvPr/>
        </p:nvCxnSpPr>
        <p:spPr>
          <a:xfrm flipH="1" flipV="1">
            <a:off x="9171415" y="3901265"/>
            <a:ext cx="521291" cy="417946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F812189-D695-4EB8-917F-951C3BC4C0C2}"/>
              </a:ext>
            </a:extLst>
          </p:cNvPr>
          <p:cNvSpPr txBox="1">
            <a:spLocks/>
          </p:cNvSpPr>
          <p:nvPr/>
        </p:nvSpPr>
        <p:spPr>
          <a:xfrm>
            <a:off x="8721902" y="3552417"/>
            <a:ext cx="1566333" cy="4144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/>
              <a:t>Stijenka</a:t>
            </a:r>
          </a:p>
        </p:txBody>
      </p:sp>
    </p:spTree>
    <p:extLst>
      <p:ext uri="{BB962C8B-B14F-4D97-AF65-F5344CB8AC3E}">
        <p14:creationId xmlns:p14="http://schemas.microsoft.com/office/powerpoint/2010/main" val="37468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6" grpId="0"/>
      <p:bldP spid="35" grpId="0" animBg="1"/>
      <p:bldP spid="51" grpId="0" animBg="1"/>
      <p:bldP spid="52" grpId="0" animBg="1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Rezultati i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Karakteristike fluida se definiraju preko kinematičke viskoznosti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Za naše simulacije odabrana je kinematička viskoznost koja odgovara ulju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Nakon provedbe simulacije, potrebno je usporediti numeričke metode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U računalnoj dinamici fluida ne postoji egzaktno rješenje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Rezultati će biti uspoređeni vizualno i u vidu vremena potrebnog za provedbu same simulacije</a:t>
            </a:r>
          </a:p>
        </p:txBody>
      </p:sp>
    </p:spTree>
    <p:extLst>
      <p:ext uri="{BB962C8B-B14F-4D97-AF65-F5344CB8AC3E}">
        <p14:creationId xmlns:p14="http://schemas.microsoft.com/office/powerpoint/2010/main" val="150220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Rezultati i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2507530"/>
            <a:ext cx="10058399" cy="3742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Rezultati potvrđuju očekivanja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Iako samo vrijeme izvršavanja ovisi o dostupnoj računalnoj snazi, relativna usporedba je valjana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25AB6-95A6-47F5-9CAC-52A2BA68B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93" y="3190558"/>
            <a:ext cx="5967167" cy="186161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A9930C-3295-483F-918D-59D0FF9B314F}"/>
              </a:ext>
            </a:extLst>
          </p:cNvPr>
          <p:cNvSpPr txBox="1">
            <a:spLocks/>
          </p:cNvSpPr>
          <p:nvPr/>
        </p:nvSpPr>
        <p:spPr>
          <a:xfrm>
            <a:off x="1097276" y="1845733"/>
            <a:ext cx="10058399" cy="76392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Očekujemo da je za konvergenciju rezultata PISO metode potrebno najviše vremena, a za konvergenciju rezultata SIMPLE metode najmanje vremena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38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Rezultati i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Rezultate polja brzina će biti prikazani vizualno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SIMPLE metoda nam nakon nekoliko vremenskih koraka daje konvergirano rješenje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Za PISO i PIMPLE je potrebno više vremenskih koraka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Uz početni i zadnji vremenski korak, odabire se približno polovica ukupnog simulacijskog vremena za PISO metodu koja konvergira nakon 220 sekundi</a:t>
            </a:r>
          </a:p>
        </p:txBody>
      </p:sp>
    </p:spTree>
    <p:extLst>
      <p:ext uri="{BB962C8B-B14F-4D97-AF65-F5344CB8AC3E}">
        <p14:creationId xmlns:p14="http://schemas.microsoft.com/office/powerpoint/2010/main" val="144191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E1F186-B9B5-4F5A-A0EA-2053A8E9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66" y="3052358"/>
            <a:ext cx="5136465" cy="2269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396EF4-B6FD-401B-B32F-42105404B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02" y="370091"/>
            <a:ext cx="5182959" cy="2269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AD305-0045-461D-9E8A-77412F2A2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7" y="370091"/>
            <a:ext cx="5182959" cy="2269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3926" y="5949346"/>
            <a:ext cx="10058400" cy="407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 Metode su slijeva nadesno PISO, SIMPLE i PIMPLE algoritam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E2E463-6C51-43E4-853D-FF0642D55EA5}"/>
              </a:ext>
            </a:extLst>
          </p:cNvPr>
          <p:cNvSpPr txBox="1">
            <a:spLocks/>
          </p:cNvSpPr>
          <p:nvPr/>
        </p:nvSpPr>
        <p:spPr>
          <a:xfrm>
            <a:off x="2672692" y="2639504"/>
            <a:ext cx="764407" cy="358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/>
              <a:t>t</a:t>
            </a:r>
            <a:r>
              <a:rPr lang="en-US" sz="1800"/>
              <a:t> = 0.1 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770CED-CAAA-4607-86E1-067E15E516E5}"/>
              </a:ext>
            </a:extLst>
          </p:cNvPr>
          <p:cNvSpPr txBox="1">
            <a:spLocks/>
          </p:cNvSpPr>
          <p:nvPr/>
        </p:nvSpPr>
        <p:spPr>
          <a:xfrm>
            <a:off x="8945944" y="2639504"/>
            <a:ext cx="867359" cy="358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/>
              <a:t>t</a:t>
            </a:r>
            <a:r>
              <a:rPr lang="en-US" sz="1800"/>
              <a:t> = 100 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C49EAB-44F4-4101-BDCF-97B27C16351A}"/>
              </a:ext>
            </a:extLst>
          </p:cNvPr>
          <p:cNvSpPr txBox="1">
            <a:spLocks/>
          </p:cNvSpPr>
          <p:nvPr/>
        </p:nvSpPr>
        <p:spPr>
          <a:xfrm>
            <a:off x="5662320" y="5321771"/>
            <a:ext cx="867359" cy="358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/>
              <a:t>t</a:t>
            </a:r>
            <a:r>
              <a:rPr lang="en-US" sz="1800"/>
              <a:t> = 220 s</a:t>
            </a:r>
          </a:p>
        </p:txBody>
      </p:sp>
    </p:spTree>
    <p:extLst>
      <p:ext uri="{BB962C8B-B14F-4D97-AF65-F5344CB8AC3E}">
        <p14:creationId xmlns:p14="http://schemas.microsoft.com/office/powerpoint/2010/main" val="292829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_whitebckgrnd">
            <a:hlinkClick r:id="" action="ppaction://media"/>
            <a:extLst>
              <a:ext uri="{FF2B5EF4-FFF2-40B4-BE49-F238E27FC236}">
                <a16:creationId xmlns:a16="http://schemas.microsoft.com/office/drawing/2014/main" id="{DAFB460C-B954-4305-8BCC-AFBD2EEB3D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8166" y="69148"/>
            <a:ext cx="8623362" cy="61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Rezultati i analiza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Vizualnim pregledom su potvrđene prijašnje pretpostavke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PISO algoritam nudi najdetaljniji opis toka te posljedično zahtjeva najduže simulacijsko vrijeme od 220 s za konvergenciju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Naime, zbog malih vremenskih koraka tok postaje puno detaljniji kao što se može i vidjeti za vremenski korak t = 100 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</a:t>
            </a:r>
            <a:r>
              <a:rPr lang="pt-BR" sz="2400"/>
              <a:t>SIMPLE algoritam, kao stacionarni algoritam, daje konvergirano rjeˇsenje za samo 5 s simulacijskog vremena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</a:t>
            </a:r>
            <a:r>
              <a:rPr lang="pt-BR" sz="2400"/>
              <a:t>PIMPLE algoritam zaobilazi vrlo detaljan opis toka PISO algoritma te konvergira za 125 s simulacijskog vremena</a:t>
            </a:r>
          </a:p>
        </p:txBody>
      </p:sp>
    </p:spTree>
    <p:extLst>
      <p:ext uri="{BB962C8B-B14F-4D97-AF65-F5344CB8AC3E}">
        <p14:creationId xmlns:p14="http://schemas.microsoft.com/office/powerpoint/2010/main" val="43321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Predstavljene su tri popularne numeričke metode za rješavanje Navier-Stokes jednadžbe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Metode su detaljno opisane, obrađeni su diskretizirani fizikalni izrazi koji se koriste u samom računanju i prikazani su dijagrami toka pojedinog algoritma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/>
              <a:t> </a:t>
            </a:r>
            <a:r>
              <a:rPr lang="en-US" sz="2400"/>
              <a:t>Simulacije su provedene, rezultati uspoređeni vizualno i u vidu vremena izvršavanja simulacije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Rezultati su potvrdili očekivanja vezana uz vrijeme izvršavanja simulacije i detaljnost opisa toka</a:t>
            </a:r>
          </a:p>
        </p:txBody>
      </p:sp>
    </p:spTree>
    <p:extLst>
      <p:ext uri="{BB962C8B-B14F-4D97-AF65-F5344CB8AC3E}">
        <p14:creationId xmlns:p14="http://schemas.microsoft.com/office/powerpoint/2010/main" val="395043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Dinamika fluida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Grana fizike opisana Navier-Stokes jednadžbom i jednadžbom kontinuiteta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Analitičko rješenje spomenutih jednadžbi poznato samo za jednostavne   slučajeve uz zanemarivanje određenih članova jednadžbi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U rješavanju veliku ulogu imaju numeričke metode</a:t>
            </a:r>
          </a:p>
        </p:txBody>
      </p:sp>
    </p:spTree>
    <p:extLst>
      <p:ext uri="{BB962C8B-B14F-4D97-AF65-F5344CB8AC3E}">
        <p14:creationId xmlns:p14="http://schemas.microsoft.com/office/powerpoint/2010/main" val="318007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/>
              <a:t>[1] http://www.claymath.org/ millennium-problems/navier-stokes-equation </a:t>
            </a:r>
          </a:p>
          <a:p>
            <a:pPr marL="0" indent="0">
              <a:buNone/>
            </a:pPr>
            <a:r>
              <a:rPr lang="en-US" sz="2100"/>
              <a:t>[2] Bressloff, Neil. (2001). A parallel pressure implicit splitting of operators algorithm applied to flow at all speeds. International Journal for Numerical Methods in Fluids. 36. 497 - 518.</a:t>
            </a:r>
          </a:p>
          <a:p>
            <a:pPr marL="0" indent="0">
              <a:buNone/>
            </a:pPr>
            <a:r>
              <a:rPr lang="en-US" sz="2100"/>
              <a:t>[3] Ferziger, Joel H., Peric, Milovan. (2002). Computational Methods For Fluid Dynamics.</a:t>
            </a:r>
          </a:p>
          <a:p>
            <a:pPr marL="0" indent="0">
              <a:buNone/>
            </a:pPr>
            <a:r>
              <a:rPr lang="en-US" sz="2100"/>
              <a:t>[4] Nillson, Hakan. (2017). Proceedings of CFD with OpenSource Software. </a:t>
            </a:r>
          </a:p>
          <a:p>
            <a:pPr marL="0" indent="0">
              <a:buNone/>
            </a:pPr>
            <a:r>
              <a:rPr lang="en-US" sz="2100"/>
              <a:t>[5] Jang, D.S., Jetli, R., Acharya, S. (1986). Comparison of the PISO, SIMPLER and SIMPLEC algorithms for the treatment of the pressure-velocity coupling in steady flow problems, Numerical Heat Transfer. International Journal of Computation and Methodology, 10:3, 209-228</a:t>
            </a:r>
          </a:p>
          <a:p>
            <a:pPr marL="0" indent="0">
              <a:buNone/>
            </a:pPr>
            <a:r>
              <a:rPr lang="en-US" sz="2100"/>
              <a:t>[6] Holzmann, Tobias. (2019). Mathematics, Numerics, Derivations and OpenFOAM.</a:t>
            </a:r>
          </a:p>
          <a:p>
            <a:pPr marL="0" indent="0">
              <a:buNone/>
            </a:pPr>
            <a:r>
              <a:rPr lang="en-US" sz="2100"/>
              <a:t>[7] https://www.openfoam.com/</a:t>
            </a:r>
          </a:p>
          <a:p>
            <a:pPr marL="0" indent="0">
              <a:buNone/>
            </a:pPr>
            <a:r>
              <a:rPr lang="en-US" sz="2100"/>
              <a:t>[8] https://www.paraview.org/overview/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1247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1431" y="2450968"/>
            <a:ext cx="4989137" cy="978032"/>
          </a:xfrm>
        </p:spPr>
        <p:txBody>
          <a:bodyPr>
            <a:noAutofit/>
          </a:bodyPr>
          <a:lstStyle/>
          <a:p>
            <a:r>
              <a:rPr lang="en-US" sz="60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43429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Računalna dinamika fluida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eng. </a:t>
                </a:r>
                <a:r>
                  <a:rPr lang="en-US" sz="2400" i="1"/>
                  <a:t>Computational Fluid Dynamics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Predmet promatranja ovog radasu nestlačivi fluidi Newtonovog tipa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Navier-Stokes jednadžba i jednadžba kontinuiteta za takav fluid su dane izrazom: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/>
                  <a:t> predstavlja kinematičku viskoznost</a:t>
                </a:r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A2F7771-0527-44A7-8663-F6C159CD2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3"/>
          <a:stretch/>
        </p:blipFill>
        <p:spPr>
          <a:xfrm>
            <a:off x="2447543" y="3509596"/>
            <a:ext cx="6677986" cy="16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Navier-Stokes jednadžba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11" y="1938106"/>
            <a:ext cx="4158211" cy="580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Vremenska derivacija polja brzine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F7771-0527-44A7-8663-F6C159CD2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2676" b="38499"/>
          <a:stretch/>
        </p:blipFill>
        <p:spPr>
          <a:xfrm>
            <a:off x="2157782" y="2881072"/>
            <a:ext cx="7937395" cy="14157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C8976F-1916-483C-A601-050DD862C5DE}"/>
              </a:ext>
            </a:extLst>
          </p:cNvPr>
          <p:cNvCxnSpPr/>
          <p:nvPr/>
        </p:nvCxnSpPr>
        <p:spPr>
          <a:xfrm flipH="1" flipV="1">
            <a:off x="2738986" y="2426469"/>
            <a:ext cx="372862" cy="692458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E8A967-AF0F-4298-AF60-2DCFB53A81A6}"/>
              </a:ext>
            </a:extLst>
          </p:cNvPr>
          <p:cNvCxnSpPr>
            <a:cxnSpLocks/>
          </p:cNvCxnSpPr>
          <p:nvPr/>
        </p:nvCxnSpPr>
        <p:spPr>
          <a:xfrm flipH="1">
            <a:off x="4156364" y="4296791"/>
            <a:ext cx="471054" cy="654128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65F156-0D72-430D-9C25-CB6AC7157CF4}"/>
              </a:ext>
            </a:extLst>
          </p:cNvPr>
          <p:cNvSpPr txBox="1">
            <a:spLocks/>
          </p:cNvSpPr>
          <p:nvPr/>
        </p:nvSpPr>
        <p:spPr>
          <a:xfrm>
            <a:off x="3248948" y="5032099"/>
            <a:ext cx="2036503" cy="580735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/>
              <a:t>Konvekcijski član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8DFE98-C33C-4D05-8C5D-60A165FC017D}"/>
              </a:ext>
            </a:extLst>
          </p:cNvPr>
          <p:cNvCxnSpPr>
            <a:cxnSpLocks/>
          </p:cNvCxnSpPr>
          <p:nvPr/>
        </p:nvCxnSpPr>
        <p:spPr>
          <a:xfrm flipV="1">
            <a:off x="6675524" y="2426469"/>
            <a:ext cx="443346" cy="760076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CFBEE8-0EA6-48E9-96BA-7FCBF2A6DBEE}"/>
              </a:ext>
            </a:extLst>
          </p:cNvPr>
          <p:cNvSpPr txBox="1">
            <a:spLocks/>
          </p:cNvSpPr>
          <p:nvPr/>
        </p:nvSpPr>
        <p:spPr>
          <a:xfrm>
            <a:off x="6428623" y="1932683"/>
            <a:ext cx="2036503" cy="5807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/>
              <a:t>Difuzijski član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CDF298-B739-4648-8968-038757538D9C}"/>
              </a:ext>
            </a:extLst>
          </p:cNvPr>
          <p:cNvCxnSpPr>
            <a:cxnSpLocks/>
          </p:cNvCxnSpPr>
          <p:nvPr/>
        </p:nvCxnSpPr>
        <p:spPr>
          <a:xfrm>
            <a:off x="8137235" y="4299835"/>
            <a:ext cx="443346" cy="651084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30D3006-EDE9-4910-912D-0B49665F90D2}"/>
              </a:ext>
            </a:extLst>
          </p:cNvPr>
          <p:cNvSpPr txBox="1">
            <a:spLocks/>
          </p:cNvSpPr>
          <p:nvPr/>
        </p:nvSpPr>
        <p:spPr>
          <a:xfrm>
            <a:off x="7772514" y="5032099"/>
            <a:ext cx="2036503" cy="5807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/>
              <a:t>Gradijent tlaka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E0248F-207F-40F2-8730-32BF43917C82}"/>
              </a:ext>
            </a:extLst>
          </p:cNvPr>
          <p:cNvCxnSpPr>
            <a:cxnSpLocks/>
          </p:cNvCxnSpPr>
          <p:nvPr/>
        </p:nvCxnSpPr>
        <p:spPr>
          <a:xfrm flipV="1">
            <a:off x="9453014" y="3011055"/>
            <a:ext cx="581204" cy="553527"/>
          </a:xfrm>
          <a:prstGeom prst="straightConnector1">
            <a:avLst/>
          </a:prstGeom>
          <a:ln w="349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7166E41-13BB-4D47-8BB1-6E830E6FEA2B}"/>
              </a:ext>
            </a:extLst>
          </p:cNvPr>
          <p:cNvSpPr txBox="1">
            <a:spLocks/>
          </p:cNvSpPr>
          <p:nvPr/>
        </p:nvSpPr>
        <p:spPr>
          <a:xfrm>
            <a:off x="9065604" y="2553979"/>
            <a:ext cx="2375715" cy="580735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/>
              <a:t>Sila po jedinici mase</a:t>
            </a:r>
          </a:p>
        </p:txBody>
      </p:sp>
    </p:spTree>
    <p:extLst>
      <p:ext uri="{BB962C8B-B14F-4D97-AF65-F5344CB8AC3E}">
        <p14:creationId xmlns:p14="http://schemas.microsoft.com/office/powerpoint/2010/main" val="19211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5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Rješavanje Navier-Stokes jednadžbe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Svodi se na pronalazak rješenja za polja brzine i tlaka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Potrebno imati prikladne rubne uvjete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Ne postoji egzaktno ili točno rješenje, već je to uvijek aproksimacija do određene mjere</a:t>
            </a:r>
          </a:p>
        </p:txBody>
      </p:sp>
    </p:spTree>
    <p:extLst>
      <p:ext uri="{BB962C8B-B14F-4D97-AF65-F5344CB8AC3E}">
        <p14:creationId xmlns:p14="http://schemas.microsoft.com/office/powerpoint/2010/main" val="259785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Metodologija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Predmet promatranja je laminarni tok nestlačivog fluida Newtonovog tipa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Prije primjene numeričkih metoda, potrebno je generirati mrežu (eng. </a:t>
            </a:r>
            <a:r>
              <a:rPr lang="en-US" sz="2400" i="1"/>
              <a:t>mesh</a:t>
            </a:r>
            <a:r>
              <a:rPr lang="en-US" sz="2400"/>
              <a:t>) na geometriji odabranog problema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Drugim riječima, vršimo diskretizaciju prostorne domene i dijelimo je na konačan broj kontrolnih volumena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Upravo se ti volumeni koriste kao diskretne lokalne aproksimacije kod primjene numeričkih metoda</a:t>
            </a:r>
          </a:p>
        </p:txBody>
      </p:sp>
    </p:spTree>
    <p:extLst>
      <p:ext uri="{BB962C8B-B14F-4D97-AF65-F5344CB8AC3E}">
        <p14:creationId xmlns:p14="http://schemas.microsoft.com/office/powerpoint/2010/main" val="61443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Numeričke metode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A893-8105-45A6-9F30-09AD315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249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PISO algoritam – tranzijentna metoda </a:t>
            </a:r>
            <a:endParaRPr lang="en-US" sz="180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SIMPLE algoritam – stacionarna metoda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 PIMPLE algoritam – tranzijenta metoda, ali nastaje kao kombinacija prethodne dvije</a:t>
            </a:r>
          </a:p>
        </p:txBody>
      </p:sp>
    </p:spTree>
    <p:extLst>
      <p:ext uri="{BB962C8B-B14F-4D97-AF65-F5344CB8AC3E}">
        <p14:creationId xmlns:p14="http://schemas.microsoft.com/office/powerpoint/2010/main" val="111218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1DD-0E41-4273-B739-65533289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PISO algoritam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8" y="1845733"/>
                <a:ext cx="10058399" cy="421731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eng. </a:t>
                </a:r>
                <a:r>
                  <a:rPr lang="en-US" sz="2400" i="1"/>
                  <a:t>Pressure-Implicit with Splitting of Operators algorithm</a:t>
                </a: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Metoda koja najbolje radi pri malim vremenskim koracima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Koristi se kada nas osim konvergiranog rezultata, zanima i način na koji je do njega došlo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Drugim riječima, dobijemo potpuni vremenski opis problema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/>
                  <a:t> Nelinearnost u konvekcijskom se rješava koristeći iterativnu tehniku za koju vrijedi: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/>
                  <a:t> - koeficijenti matrice uz dijagonalu koji predstavljaju susjede promatrane ćeliju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/>
                  <a:t> - svi članovi N-S jednadžbe koji se mogu eksplicitno izračunati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A893-8105-45A6-9F30-09AD31594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8" y="1845733"/>
                <a:ext cx="10058399" cy="4217316"/>
              </a:xfrm>
              <a:blipFill>
                <a:blip r:embed="rId2"/>
                <a:stretch>
                  <a:fillRect l="-1576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4728E7-4CD7-41B3-97AC-36BD881EF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7" y="4470125"/>
            <a:ext cx="3481945" cy="4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107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1500</Words>
  <Application>Microsoft Office PowerPoint</Application>
  <PresentationFormat>Widescreen</PresentationFormat>
  <Paragraphs>204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Cambria Math</vt:lpstr>
      <vt:lpstr>Wingdings</vt:lpstr>
      <vt:lpstr>Retrospect</vt:lpstr>
      <vt:lpstr>Numeričke metode za rješavanje Navier-Stokes jednadžbe</vt:lpstr>
      <vt:lpstr>Uvod</vt:lpstr>
      <vt:lpstr>Dinamika fluida</vt:lpstr>
      <vt:lpstr>Računalna dinamika fluida</vt:lpstr>
      <vt:lpstr>Navier-Stokes jednadžba</vt:lpstr>
      <vt:lpstr>Rješavanje Navier-Stokes jednadžbe</vt:lpstr>
      <vt:lpstr>Metodologija</vt:lpstr>
      <vt:lpstr>Numeričke metode</vt:lpstr>
      <vt:lpstr>PISO algoritam</vt:lpstr>
      <vt:lpstr>PISO algoritam</vt:lpstr>
      <vt:lpstr>PISO algoritam</vt:lpstr>
      <vt:lpstr>PISO algoritam</vt:lpstr>
      <vt:lpstr>PISO algoritam</vt:lpstr>
      <vt:lpstr>SIMPLE algoritam</vt:lpstr>
      <vt:lpstr>SIMPLE algoritam</vt:lpstr>
      <vt:lpstr>SIMPLE algoritam</vt:lpstr>
      <vt:lpstr>SIMPLE algoritam</vt:lpstr>
      <vt:lpstr>PIMPLE algoritam</vt:lpstr>
      <vt:lpstr>PIMPLE algoritam</vt:lpstr>
      <vt:lpstr>Problem i priprema simulacije</vt:lpstr>
      <vt:lpstr>Problem i priprema simulacije</vt:lpstr>
      <vt:lpstr>Problem i priprema simulacije</vt:lpstr>
      <vt:lpstr>Rezultati i analiza</vt:lpstr>
      <vt:lpstr>Rezultati i analiza</vt:lpstr>
      <vt:lpstr>Rezultati i analiza</vt:lpstr>
      <vt:lpstr>PowerPoint Presentation</vt:lpstr>
      <vt:lpstr>PowerPoint Presentation</vt:lpstr>
      <vt:lpstr>Rezultati i analiza</vt:lpstr>
      <vt:lpstr>Zaključak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Numeričke metode za rješavanje Navier-Stokes jednadžbe</dc:title>
  <dc:creator>Vilovic, Marin AVL/HR</dc:creator>
  <cp:lastModifiedBy>Vilovic, Marin AVL/HR</cp:lastModifiedBy>
  <cp:revision>55</cp:revision>
  <dcterms:created xsi:type="dcterms:W3CDTF">2020-01-27T21:01:03Z</dcterms:created>
  <dcterms:modified xsi:type="dcterms:W3CDTF">2020-01-30T10:26:08Z</dcterms:modified>
</cp:coreProperties>
</file>