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3486" autoAdjust="0"/>
  </p:normalViewPr>
  <p:slideViewPr>
    <p:cSldViewPr snapToGrid="0">
      <p:cViewPr varScale="1">
        <p:scale>
          <a:sx n="69" d="100"/>
          <a:sy n="69" d="100"/>
        </p:scale>
        <p:origin x="13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5E3E1-C812-4C41-9BBD-FFE60140AEB1}" type="datetimeFigureOut">
              <a:rPr lang="hr-HR" smtClean="0"/>
              <a:t>24.1.2025.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DCAE-B4F5-486B-8E91-0C7F9B0A9F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47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Eigenstanja</a:t>
            </a:r>
            <a:r>
              <a:rPr lang="hr-HR" dirty="0"/>
              <a:t> nisu analitičke </a:t>
            </a:r>
            <a:r>
              <a:rPr lang="hr-HR" dirty="0" err="1"/>
              <a:t>funckije</a:t>
            </a:r>
            <a:r>
              <a:rPr lang="hr-HR" dirty="0"/>
              <a:t> parametara sustava =&gt; prijedlog mehanizma za nove senzorske uređaje (u biti pojačavanje senzorskog signala zbog korijena u </a:t>
            </a:r>
            <a:r>
              <a:rPr lang="hr-HR" dirty="0" err="1"/>
              <a:t>exceptional</a:t>
            </a:r>
            <a:r>
              <a:rPr lang="hr-HR" dirty="0"/>
              <a:t> </a:t>
            </a:r>
            <a:r>
              <a:rPr lang="hr-HR" dirty="0" err="1"/>
              <a:t>pointu</a:t>
            </a:r>
            <a:r>
              <a:rPr lang="hr-HR" dirty="0"/>
              <a:t> (mala perturbacija) ali korjenovana daje jači </a:t>
            </a:r>
            <a:r>
              <a:rPr lang="hr-HR" dirty="0" err="1"/>
              <a:t>frequency</a:t>
            </a:r>
            <a:r>
              <a:rPr lang="hr-HR" dirty="0"/>
              <a:t> </a:t>
            </a:r>
            <a:r>
              <a:rPr lang="hr-HR" dirty="0" err="1"/>
              <a:t>splitting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 err="1"/>
              <a:t>Neunitarna</a:t>
            </a:r>
            <a:r>
              <a:rPr lang="hr-HR" dirty="0"/>
              <a:t> vremenska evolucija, ne čuva se norma valne </a:t>
            </a:r>
            <a:r>
              <a:rPr lang="hr-HR" dirty="0" err="1"/>
              <a:t>funckije</a:t>
            </a:r>
            <a:r>
              <a:rPr lang="hr-HR" dirty="0"/>
              <a:t> (</a:t>
            </a:r>
            <a:r>
              <a:rPr lang="hr-HR" dirty="0" err="1"/>
              <a:t>gain</a:t>
            </a:r>
            <a:r>
              <a:rPr lang="hr-HR" dirty="0"/>
              <a:t>/</a:t>
            </a:r>
            <a:r>
              <a:rPr lang="hr-HR" dirty="0" err="1"/>
              <a:t>loss</a:t>
            </a:r>
            <a:r>
              <a:rPr lang="hr-HR" dirty="0"/>
              <a:t>), postoje formule gdje je dopušteno normalizirati(u odsustvu kvantnih skokova, </a:t>
            </a:r>
            <a:r>
              <a:rPr lang="hr-HR" dirty="0" err="1"/>
              <a:t>tj</a:t>
            </a:r>
            <a:r>
              <a:rPr lang="hr-HR" dirty="0"/>
              <a:t> „mjerenja”), tada je </a:t>
            </a:r>
            <a:r>
              <a:rPr lang="hr-HR" dirty="0" err="1"/>
              <a:t>hamiltonijane</a:t>
            </a:r>
            <a:r>
              <a:rPr lang="hr-HR" dirty="0"/>
              <a:t> direktno moguće povezati s </a:t>
            </a:r>
            <a:r>
              <a:rPr lang="hr-HR" dirty="0" err="1"/>
              <a:t>Lindbladovom</a:t>
            </a:r>
            <a:r>
              <a:rPr lang="hr-HR" dirty="0"/>
              <a:t> master jednadžbom (čak i u prisustvu kvantnih skokova, ali tad je formula kompliciranija)</a:t>
            </a:r>
          </a:p>
          <a:p>
            <a:endParaRPr lang="hr-HR" dirty="0"/>
          </a:p>
          <a:p>
            <a:r>
              <a:rPr lang="hr-HR" dirty="0"/>
              <a:t>\</a:t>
            </a:r>
            <a:r>
              <a:rPr lang="hr-HR" dirty="0" err="1"/>
              <a:t>psi_plus</a:t>
            </a:r>
            <a:r>
              <a:rPr lang="hr-HR" dirty="0"/>
              <a:t> i </a:t>
            </a:r>
            <a:r>
              <a:rPr lang="hr-HR" dirty="0" err="1"/>
              <a:t>psi_minus</a:t>
            </a:r>
            <a:r>
              <a:rPr lang="hr-HR" dirty="0"/>
              <a:t> nisu </a:t>
            </a:r>
            <a:r>
              <a:rPr lang="hr-HR" dirty="0" err="1"/>
              <a:t>ortogonalni</a:t>
            </a:r>
            <a:r>
              <a:rPr lang="hr-HR" dirty="0"/>
              <a:t> za \</a:t>
            </a:r>
            <a:r>
              <a:rPr lang="hr-HR" dirty="0" err="1"/>
              <a:t>alpha</a:t>
            </a:r>
            <a:r>
              <a:rPr lang="hr-HR" dirty="0"/>
              <a:t> </a:t>
            </a:r>
            <a:r>
              <a:rPr lang="hr-HR" dirty="0" err="1"/>
              <a:t>razlicit</a:t>
            </a:r>
            <a:r>
              <a:rPr lang="hr-HR" dirty="0"/>
              <a:t> od 1</a:t>
            </a:r>
          </a:p>
          <a:p>
            <a:endParaRPr lang="hr-HR" dirty="0"/>
          </a:p>
          <a:p>
            <a:r>
              <a:rPr lang="hr-HR" dirty="0"/>
              <a:t>Defektna matrica =&gt; broj </a:t>
            </a:r>
            <a:r>
              <a:rPr lang="hr-HR" dirty="0" err="1"/>
              <a:t>lin</a:t>
            </a:r>
            <a:r>
              <a:rPr lang="hr-HR" dirty="0"/>
              <a:t>. Nezavisnih </a:t>
            </a:r>
            <a:r>
              <a:rPr lang="hr-HR" dirty="0" err="1"/>
              <a:t>eigenvektora</a:t>
            </a:r>
            <a:r>
              <a:rPr lang="hr-HR" dirty="0"/>
              <a:t> različit od stupnja degeneracije karakterističnog polinoma =&gt; broj degeneracije je jednak „redu” </a:t>
            </a:r>
            <a:r>
              <a:rPr lang="hr-HR" dirty="0" err="1"/>
              <a:t>exceptional</a:t>
            </a:r>
            <a:r>
              <a:rPr lang="hr-HR" dirty="0"/>
              <a:t> </a:t>
            </a:r>
            <a:r>
              <a:rPr lang="hr-HR" dirty="0" err="1"/>
              <a:t>pointa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2DCAE-B4F5-486B-8E91-0C7F9B0A9F6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393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2DCAE-B4F5-486B-8E91-0C7F9B0A9F6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619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 g = 1.0, odnosno za „jednosmjerno” preskakanje, dobili bismo da je desna valna funkcija lokalizirana isključivo na zadnjem sajtu.</a:t>
            </a:r>
          </a:p>
          <a:p>
            <a:endParaRPr lang="hr-HR" dirty="0"/>
          </a:p>
          <a:p>
            <a:r>
              <a:rPr lang="hr-HR" dirty="0"/>
              <a:t>Valja spomenuti da je za lijeve valne </a:t>
            </a:r>
            <a:r>
              <a:rPr lang="hr-HR" dirty="0" err="1"/>
              <a:t>funckije</a:t>
            </a:r>
            <a:r>
              <a:rPr lang="hr-HR" dirty="0"/>
              <a:t> slika obrnuta, odnosno valna funkcija bi bila lokalizirana na prvom sajtu, no desne valne funkcije su one koje su nama dostupne u eksperimentima.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2DCAE-B4F5-486B-8E91-0C7F9B0A9F6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601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6D79BEB-12E0-4624-9CEF-2EC19CEBAD86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D361-44EC-41A5-85C2-BB378BCE6D3E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9578-EE28-46E0-8757-DEDEDC9F1297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998C7-BE0A-4E1E-A865-43CAF562D416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72B0-6496-4EFC-AE52-0C7C289BA936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A15D-F4C9-4E53-9C0A-CF6329E63EC7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326D-D6AF-4FC2-88DE-41ABD99E2B3C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E78F328-D7AA-48A4-8E34-81BD15F987C5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9D6B8D5-782A-48DD-984A-3CBCD531B2D7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3838-71D3-43FA-98C0-26D9492B7862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3E49-11F4-4721-8BDD-FDCD68502D72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E191-E4AB-425E-AD74-195CAA5F75E9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BCB0-A753-40D5-AA49-9DAAE63AE3D0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BF94-1832-49DE-8F9E-68751A5F177C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B74E-235C-47A3-B0AC-9B577B30B7C3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048B-3934-49D0-8460-0EE529A6A1B4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9F160-715D-4CB4-9FF6-448D1E48FA91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938AD74-DE20-44A0-995F-41A8E6674803}" type="datetime1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3/PhysRevLett.77.570" TargetMode="External"/><Relationship Id="rId2" Type="http://schemas.openxmlformats.org/officeDocument/2006/relationships/hyperlink" Target="https://doi.org/10.1103/RevModPhys.93.01500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03/PhysRevLett.121.026808" TargetMode="External"/><Relationship Id="rId4" Type="http://schemas.openxmlformats.org/officeDocument/2006/relationships/hyperlink" Target="https://doi.org/10.1140/epjb/e2011-10875-9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8550/arXiv.2307.04696" TargetMode="External"/><Relationship Id="rId2" Type="http://schemas.openxmlformats.org/officeDocument/2006/relationships/hyperlink" Target="https://doi.org/%7BDOI:10.1007/BF01608499%7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1468/SciPostPhys.7.2.02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rmp/abstract/10.1103/RevModPhys.93.01500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journals.aps.org/rmp/abstract/10.1103/RevModPhys.93.01500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ualreviews.org/docserver/fulltext/conmatphys/14/1/annurev-conmatphys-040521-033133.pdf?expires=1735391534&amp;id=id&amp;accname=guest&amp;checksum=8ED8F5F9B735B7AAB00FB508424F597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262325-C38D-A6E7-1FB0-BF5A6AC0E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Višečestični</a:t>
            </a:r>
            <a:r>
              <a:rPr lang="hr-HR" dirty="0"/>
              <a:t> problem u </a:t>
            </a:r>
            <a:r>
              <a:rPr lang="hr-HR" dirty="0" err="1"/>
              <a:t>nehermitskoj</a:t>
            </a:r>
            <a:r>
              <a:rPr lang="hr-HR" dirty="0"/>
              <a:t> kvantnoj mehanici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8F48EF-F44A-3296-8F1F-DD0A4F88E0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Marko </a:t>
            </a:r>
            <a:r>
              <a:rPr lang="hr-HR" dirty="0" err="1"/>
              <a:t>šimić</a:t>
            </a:r>
            <a:r>
              <a:rPr lang="hr-HR" dirty="0"/>
              <a:t>, </a:t>
            </a:r>
          </a:p>
          <a:p>
            <a:r>
              <a:rPr lang="hr-HR" i="1" dirty="0"/>
              <a:t>fizički odsjek, prirodoslovno-matematički fakultet, </a:t>
            </a:r>
            <a:r>
              <a:rPr lang="hr-HR" i="1" dirty="0" err="1"/>
              <a:t>bijenička</a:t>
            </a:r>
            <a:r>
              <a:rPr lang="hr-HR" i="1" dirty="0"/>
              <a:t> 32, </a:t>
            </a:r>
            <a:r>
              <a:rPr lang="hr-HR" i="1" dirty="0" err="1"/>
              <a:t>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693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167D46-8733-9830-52B1-52CDA91C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Dva </a:t>
            </a:r>
            <a:r>
              <a:rPr lang="hr-HR" dirty="0" err="1"/>
              <a:t>bozona</a:t>
            </a:r>
            <a:r>
              <a:rPr lang="hr-HR" dirty="0"/>
              <a:t> na lancu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FDD7C680-7DD9-AEFC-9FD1-3DE376A9F5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dirty="0"/>
                  <a:t>Na lanac stavimo dva </a:t>
                </a:r>
                <a:r>
                  <a:rPr lang="hr-HR" dirty="0" err="1"/>
                  <a:t>bozona</a:t>
                </a:r>
                <a:endParaRPr lang="hr-HR" dirty="0"/>
              </a:p>
              <a:p>
                <a:pPr lvl="1"/>
                <a:r>
                  <a:rPr lang="hr-HR" dirty="0"/>
                  <a:t>Interakciju među njima opišemo </a:t>
                </a:r>
                <a:r>
                  <a:rPr lang="hr-HR" i="1" dirty="0"/>
                  <a:t>on-site </a:t>
                </a:r>
                <a:r>
                  <a:rPr lang="hr-HR" dirty="0"/>
                  <a:t>interakcijom</a:t>
                </a:r>
              </a:p>
              <a:p>
                <a:pPr lvl="2"/>
                <a:r>
                  <a:rPr lang="hr-HR" dirty="0"/>
                  <a:t>tzv. Bose-</a:t>
                </a:r>
                <a:r>
                  <a:rPr lang="hr-HR" dirty="0" err="1"/>
                  <a:t>Hubbard</a:t>
                </a:r>
                <a:r>
                  <a:rPr lang="hr-HR" dirty="0"/>
                  <a:t> hamiltonijan</a:t>
                </a:r>
              </a:p>
              <a:p>
                <a14:m>
                  <m:oMath xmlns:m="http://schemas.openxmlformats.org/officeDocument/2006/math"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r-HR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[−</m:t>
                        </m:r>
                        <m:d>
                          <m:d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sSubSup>
                          <m:sSubSup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hr-H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sSubSup>
                          <m:sSubSupPr>
                            <m:ctrlPr>
                              <a:rPr lang="hr-HR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hr-H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num>
                          <m:den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hr-H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hr-HR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hr-H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 </m:t>
                        </m:r>
                      </m:e>
                    </m:nary>
                  </m:oMath>
                </a14:m>
                <a:endParaRPr lang="hr-HR" sz="1800" b="0" dirty="0">
                  <a:ea typeface="Cambria Math" panose="02040503050406030204" pitchFamily="18" charset="0"/>
                </a:endParaRPr>
              </a:p>
              <a:p>
                <a:r>
                  <a:rPr lang="hr-HR" dirty="0"/>
                  <a:t>Zanima nas kako interakcija među česticama utječe na </a:t>
                </a:r>
                <a:r>
                  <a:rPr lang="hr-HR" dirty="0" err="1"/>
                  <a:t>nehermitske</a:t>
                </a:r>
                <a:r>
                  <a:rPr lang="hr-HR" dirty="0"/>
                  <a:t> efekte</a:t>
                </a:r>
              </a:p>
              <a:p>
                <a:r>
                  <a:rPr lang="hr-HR" dirty="0"/>
                  <a:t>Za konstrukciju </a:t>
                </a:r>
                <a:r>
                  <a:rPr lang="hr-HR" dirty="0" err="1"/>
                  <a:t>hamiltonijana</a:t>
                </a:r>
                <a:r>
                  <a:rPr lang="hr-HR" dirty="0"/>
                  <a:t> koristimo Python paket </a:t>
                </a:r>
                <a:r>
                  <a:rPr lang="hr-HR" i="1" dirty="0" err="1"/>
                  <a:t>QuSpin</a:t>
                </a:r>
                <a:r>
                  <a:rPr lang="hr-HR" i="1" dirty="0"/>
                  <a:t>.</a:t>
                </a:r>
                <a:endParaRPr lang="hr-HR" dirty="0"/>
              </a:p>
              <a:p>
                <a:r>
                  <a:rPr lang="hr-HR" dirty="0"/>
                  <a:t>Za numeričku analizu koristimo pakete </a:t>
                </a:r>
                <a:r>
                  <a:rPr lang="hr-HR" i="1" dirty="0" err="1"/>
                  <a:t>numpy</a:t>
                </a:r>
                <a:r>
                  <a:rPr lang="hr-HR" i="1" dirty="0"/>
                  <a:t>, </a:t>
                </a:r>
                <a:r>
                  <a:rPr lang="hr-HR" i="1" dirty="0" err="1"/>
                  <a:t>scipy</a:t>
                </a:r>
                <a:r>
                  <a:rPr lang="hr-HR" i="1" dirty="0"/>
                  <a:t>, </a:t>
                </a:r>
                <a:r>
                  <a:rPr lang="hr-HR" i="1" dirty="0" err="1"/>
                  <a:t>matplotlib</a:t>
                </a: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FDD7C680-7DD9-AEFC-9FD1-3DE376A9F5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FE7097B-C873-C4AA-357E-EC786BD6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9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5FB4C-A5F4-0614-67AB-A9FA875F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Energijski spektar u ovisnosti o jakosti interakcije - PBC</a:t>
            </a:r>
          </a:p>
        </p:txBody>
      </p:sp>
      <p:pic>
        <p:nvPicPr>
          <p:cNvPr id="9" name="Rezervirano mjesto sadržaja 8" descr="Slika na kojoj se prikazuje tekst, snimka zaslona, dijagram, uzorak">
            <a:extLst>
              <a:ext uri="{FF2B5EF4-FFF2-40B4-BE49-F238E27FC236}">
                <a16:creationId xmlns:a16="http://schemas.microsoft.com/office/drawing/2014/main" id="{3D45C398-CB84-B2AE-666C-20835BA2D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236" y="2157450"/>
            <a:ext cx="8910154" cy="4455077"/>
          </a:xfr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C7C901C5-7E76-E9AF-D28D-3B98832E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2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DB12B7-658F-27EC-6B31-5DF9E7FB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Energijski spektar u ovisnosti o jakosti interakcije- OBC</a:t>
            </a:r>
          </a:p>
        </p:txBody>
      </p:sp>
      <p:pic>
        <p:nvPicPr>
          <p:cNvPr id="5" name="Rezervirano mjesto sadržaja 4" descr="Slika na kojoj se prikazuje tekst, snimka zaslona, Font, crta&#10;&#10;Opis je automatski generiran">
            <a:extLst>
              <a:ext uri="{FF2B5EF4-FFF2-40B4-BE49-F238E27FC236}">
                <a16:creationId xmlns:a16="http://schemas.microsoft.com/office/drawing/2014/main" id="{3ECE8CAA-290A-ED5B-38FA-A9BE87031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061" y="2163172"/>
            <a:ext cx="9389656" cy="4694828"/>
          </a:xfr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897D08E-6CD3-23B2-03FD-02C5BC0E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8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F53A77-48E8-FE97-0214-B32DF9C1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Energijski spektri - diskusija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1F46706D-8E90-18AC-2E29-76A598A246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hr-HR" dirty="0"/>
                  <a:t>PBC</a:t>
                </a:r>
              </a:p>
              <a:p>
                <a:pPr lvl="1"/>
                <a:r>
                  <a:rPr lang="hr-HR" dirty="0"/>
                  <a:t>Energije su kompleksne</a:t>
                </a:r>
              </a:p>
              <a:p>
                <a:pPr lvl="1"/>
                <a:r>
                  <a:rPr lang="hr-HR" dirty="0"/>
                  <a:t>Za dovoljno jaku interakciju spektar se odvoji na 2 </a:t>
                </a:r>
                <a:r>
                  <a:rPr lang="hr-HR" i="1" dirty="0"/>
                  <a:t> </a:t>
                </a:r>
                <a:r>
                  <a:rPr lang="hr-HR" i="1" dirty="0" err="1"/>
                  <a:t>clustera</a:t>
                </a:r>
                <a:endParaRPr lang="hr-HR" i="1" dirty="0"/>
              </a:p>
              <a:p>
                <a:pPr lvl="2"/>
                <a:r>
                  <a:rPr lang="hr-HR" dirty="0"/>
                  <a:t>1. </a:t>
                </a:r>
                <a:r>
                  <a:rPr lang="hr-HR" dirty="0" err="1"/>
                  <a:t>cluster</a:t>
                </a:r>
                <a:r>
                  <a:rPr lang="hr-HR" dirty="0"/>
                  <a:t>: centriran oko energije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hr-HR" dirty="0"/>
              </a:p>
              <a:p>
                <a:pPr lvl="2"/>
                <a:r>
                  <a:rPr lang="hr-HR" dirty="0"/>
                  <a:t>2. </a:t>
                </a:r>
                <a:r>
                  <a:rPr lang="hr-HR" dirty="0" err="1"/>
                  <a:t>cluster</a:t>
                </a:r>
                <a:r>
                  <a:rPr lang="hr-HR" dirty="0"/>
                  <a:t>: oko energije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hr-HR" dirty="0"/>
              </a:p>
              <a:p>
                <a:r>
                  <a:rPr lang="hr-HR" dirty="0"/>
                  <a:t>OBC</a:t>
                </a:r>
              </a:p>
              <a:p>
                <a:pPr lvl="1"/>
                <a:r>
                  <a:rPr lang="hr-HR" dirty="0"/>
                  <a:t>Energije su realne</a:t>
                </a:r>
              </a:p>
              <a:p>
                <a:pPr lvl="1"/>
                <a:r>
                  <a:rPr lang="hr-HR" dirty="0"/>
                  <a:t>Za dovoljno jaku interakciju se dogodi sve analogno PBC</a:t>
                </a:r>
              </a:p>
              <a:p>
                <a:r>
                  <a:rPr lang="hr-HR" dirty="0"/>
                  <a:t>Broj stanja u </a:t>
                </a:r>
                <a:r>
                  <a:rPr lang="hr-HR" i="1" dirty="0" err="1"/>
                  <a:t>clusteru</a:t>
                </a:r>
                <a:r>
                  <a:rPr lang="hr-HR" dirty="0"/>
                  <a:t> centriranom na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hr-HR" dirty="0"/>
                  <a:t> </a:t>
                </a:r>
              </a:p>
              <a:p>
                <a:pPr lvl="1"/>
                <a:r>
                  <a:rPr lang="hr-HR" dirty="0"/>
                  <a:t>Jednak broju čvorova lanca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hr-HR" dirty="0"/>
              </a:p>
              <a:p>
                <a:pPr lvl="2"/>
                <a:r>
                  <a:rPr lang="hr-HR" dirty="0"/>
                  <a:t>Stanja u kojima se obje čestice nalaze na istom čvoru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1F46706D-8E90-18AC-2E29-76A598A24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" t="-1961" b="-17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B2B2D96-FBC8-5BFD-A927-9030D77A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1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26232C-5D65-2F3F-5A0F-C7E0F2FB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Račun profila gustoće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24A7B1F-B163-114A-3489-3D5702E431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/>
                  <a:t>Eigenstanje sustava</a:t>
                </a:r>
              </a:p>
              <a:p>
                <a:pPr lvl="1"/>
                <a:r>
                  <a:rPr lang="hr-HR" b="0" dirty="0"/>
                  <a:t>Funkcija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  <a:p>
                <a:r>
                  <a:rPr lang="hr-HR" dirty="0"/>
                  <a:t>Kako bismo direktno uspoređivali s </a:t>
                </a:r>
                <a:r>
                  <a:rPr lang="hr-HR" dirty="0" err="1"/>
                  <a:t>jednočestičnim</a:t>
                </a:r>
                <a:r>
                  <a:rPr lang="hr-HR" dirty="0"/>
                  <a:t> slučajem treba nam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hr-HR" b="0" i="0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}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hr-HR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hr-HR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hr-HR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hr-HR" b="0" i="0" smtClean="0">
                        <a:latin typeface="Cambria Math" panose="02040503050406030204" pitchFamily="18" charset="0"/>
                      </a:rPr>
                      <m:t>⇒       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hr-HR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hr-H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E24A7B1F-B163-114A-3489-3D5702E431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6B9F164-A19E-B01C-9291-16FD968D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2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094B5A5-3C15-429B-B654-BF45CCA07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7CB6650-0CD5-440C-806C-AD6D484D9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25B54F5-95D0-406D-8C09-236BC11CF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8ED8709F-C7C0-4C34-A7CB-1CAC887EB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8253CB-6092-3A3A-3C41-9AB5286D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E"/>
                </a:solidFill>
              </a:rPr>
              <a:t>Diskusija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2A8032-6560-4E26-B146-0212F84E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CC37A6F3-A71B-E96A-03F8-6627031B6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120900"/>
                <a:ext cx="3133726" cy="3898900"/>
              </a:xfrm>
            </p:spPr>
            <p:txBody>
              <a:bodyPr>
                <a:normAutofit fontScale="92500"/>
              </a:bodyPr>
              <a:lstStyle/>
              <a:p>
                <a:r>
                  <a:rPr lang="hr-HR" dirty="0">
                    <a:solidFill>
                      <a:srgbClr val="FFFFFE"/>
                    </a:solidFill>
                  </a:rPr>
                  <a:t>PBC</a:t>
                </a:r>
              </a:p>
              <a:p>
                <a:pPr lvl="1"/>
                <a:r>
                  <a:rPr lang="hr-HR" dirty="0">
                    <a:solidFill>
                      <a:srgbClr val="FFFFFE"/>
                    </a:solidFill>
                  </a:rPr>
                  <a:t>Gustoća uniformna i ne ovisi o jakosti interakcije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b="0" i="1" smtClean="0">
                                <a:solidFill>
                                  <a:srgbClr val="FF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solidFill>
                                  <a:srgbClr val="FFFFFE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hr-HR" b="0" i="1" smtClean="0">
                                    <a:solidFill>
                                      <a:srgbClr val="FFFFF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solidFill>
                                      <a:srgbClr val="FFFFFE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solidFill>
                          <a:srgbClr val="FFFFF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hr-HR" b="0" i="1" smtClean="0">
                        <a:solidFill>
                          <a:srgbClr val="FFFFF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hr-HR" b="0" dirty="0">
                  <a:solidFill>
                    <a:srgbClr val="FFFFFE"/>
                  </a:solidFill>
                </a:endParaRPr>
              </a:p>
              <a:p>
                <a:r>
                  <a:rPr lang="hr-HR" dirty="0">
                    <a:solidFill>
                      <a:srgbClr val="FFFFFE"/>
                    </a:solidFill>
                  </a:rPr>
                  <a:t>OBC</a:t>
                </a:r>
              </a:p>
              <a:p>
                <a:pPr lvl="1"/>
                <a:r>
                  <a:rPr lang="hr-HR" dirty="0">
                    <a:solidFill>
                      <a:srgbClr val="FFFFFE"/>
                    </a:solidFill>
                  </a:rPr>
                  <a:t>Lokalizacija na rubu lanca i dalje prevladava unatoč odbojnoj interakciji</a:t>
                </a:r>
              </a:p>
              <a:p>
                <a:pPr lvl="1"/>
                <a:r>
                  <a:rPr lang="hr-HR" dirty="0">
                    <a:solidFill>
                      <a:srgbClr val="FFFFFE"/>
                    </a:solidFill>
                  </a:rPr>
                  <a:t>Kada imamo interakciju valne funkcije u </a:t>
                </a:r>
                <a:r>
                  <a:rPr lang="hr-HR" dirty="0" err="1">
                    <a:solidFill>
                      <a:srgbClr val="FFFFFE"/>
                    </a:solidFill>
                  </a:rPr>
                  <a:t>clusteru</a:t>
                </a:r>
                <a:r>
                  <a:rPr lang="hr-HR" dirty="0">
                    <a:solidFill>
                      <a:srgbClr val="FFFFF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r-HR" b="0" i="1" smtClean="0">
                        <a:solidFill>
                          <a:srgbClr val="FFFFF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hr-HR" b="0" i="1" smtClean="0">
                        <a:solidFill>
                          <a:srgbClr val="FFFFFE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hr-HR" b="0" i="1" smtClean="0">
                        <a:solidFill>
                          <a:srgbClr val="FFFFF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0" i="1" smtClean="0">
                        <a:solidFill>
                          <a:srgbClr val="FFFFFE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hr-HR" dirty="0">
                    <a:solidFill>
                      <a:srgbClr val="FFFFFE"/>
                    </a:solidFill>
                  </a:rPr>
                  <a:t> su skoro </a:t>
                </a:r>
                <a:r>
                  <a:rPr lang="hr-HR" i="1" dirty="0">
                    <a:solidFill>
                      <a:srgbClr val="FFFFFE"/>
                    </a:solidFill>
                  </a:rPr>
                  <a:t>sjedinjene </a:t>
                </a:r>
                <a:endParaRPr lang="en-US" dirty="0">
                  <a:solidFill>
                    <a:srgbClr val="FFFFFE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CC37A6F3-A71B-E96A-03F8-6627031B6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120900"/>
                <a:ext cx="3133726" cy="3898900"/>
              </a:xfrm>
              <a:blipFill>
                <a:blip r:embed="rId3"/>
                <a:stretch>
                  <a:fillRect l="-194" t="-469" r="-2136" b="-4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Slika 8" descr="Slika na kojoj se prikazuje snimka zaslona, dizajn&#10;&#10;Opis je automatski generiran">
            <a:extLst>
              <a:ext uri="{FF2B5EF4-FFF2-40B4-BE49-F238E27FC236}">
                <a16:creationId xmlns:a16="http://schemas.microsoft.com/office/drawing/2014/main" id="{4578CF04-6727-E561-83AA-3E0E7C735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645" y="3751097"/>
            <a:ext cx="3113903" cy="2075935"/>
          </a:xfrm>
          <a:prstGeom prst="rect">
            <a:avLst/>
          </a:prstGeom>
        </p:spPr>
      </p:pic>
      <p:pic>
        <p:nvPicPr>
          <p:cNvPr id="7" name="Slika 6" descr="Slika na kojoj se prikazuje snimka zaslona, tekst, Trokut, dizajn&#10;&#10;Opis je automatski generiran">
            <a:extLst>
              <a:ext uri="{FF2B5EF4-FFF2-40B4-BE49-F238E27FC236}">
                <a16:creationId xmlns:a16="http://schemas.microsoft.com/office/drawing/2014/main" id="{319674DC-5F0B-C6A6-5306-740880A7D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236" y="1038663"/>
            <a:ext cx="3113904" cy="2075936"/>
          </a:xfrm>
          <a:prstGeom prst="rect">
            <a:avLst/>
          </a:prstGeom>
        </p:spPr>
      </p:pic>
      <p:pic>
        <p:nvPicPr>
          <p:cNvPr id="5" name="Rezervirano mjesto sadržaja 4" descr="Slika na kojoj se prikazuje snimka zaslona, tekst, dizajn&#10;&#10;Opis je automatski generiran">
            <a:extLst>
              <a:ext uri="{FF2B5EF4-FFF2-40B4-BE49-F238E27FC236}">
                <a16:creationId xmlns:a16="http://schemas.microsoft.com/office/drawing/2014/main" id="{6F229B17-06E8-D0A3-FEA3-F746404D6F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646" y="1038663"/>
            <a:ext cx="3113903" cy="2075935"/>
          </a:xfrm>
          <a:prstGeom prst="rect">
            <a:avLst/>
          </a:prstGeom>
        </p:spPr>
      </p:pic>
      <p:pic>
        <p:nvPicPr>
          <p:cNvPr id="11" name="Slika 10" descr="Slika na kojoj se prikazuje tekst, snimka zaslona, Font, Trokut&#10;&#10;Opis je automatski generiran">
            <a:extLst>
              <a:ext uri="{FF2B5EF4-FFF2-40B4-BE49-F238E27FC236}">
                <a16:creationId xmlns:a16="http://schemas.microsoft.com/office/drawing/2014/main" id="{A2923244-9E66-983B-4C01-DC5276C6E1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236" y="3743400"/>
            <a:ext cx="3113904" cy="2075936"/>
          </a:xfrm>
          <a:prstGeom prst="rect">
            <a:avLst/>
          </a:prstGeo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0C34DE42-A6EB-8445-688C-77CEBC6E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5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D742E62-D0CA-4DEC-815B-5ED27845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DD3D29-FB68-4A1C-B0DE-CAF42F284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822E8D-300D-45E7-9F98-BDEC7436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7C953DC-E764-4B76-B359-52546F4CA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C187CEFC-9032-481B-B8CA-A323593D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4CB87468-9225-4E6A-A5B7-B47F08B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738F2A-3E93-1465-8378-64785F09D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Diskusija</a:t>
            </a:r>
          </a:p>
        </p:txBody>
      </p:sp>
      <p:pic>
        <p:nvPicPr>
          <p:cNvPr id="5" name="Rezervirano mjesto sadržaja 4" descr="Slika na kojoj se prikazuje tekst, snimka zaslona, Trokut, Font&#10;&#10;Opis je automatski generiran">
            <a:extLst>
              <a:ext uri="{FF2B5EF4-FFF2-40B4-BE49-F238E27FC236}">
                <a16:creationId xmlns:a16="http://schemas.microsoft.com/office/drawing/2014/main" id="{30EBD9D1-7771-FA4B-43FF-A033BC03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8" r="-4" b="-4"/>
          <a:stretch/>
        </p:blipFill>
        <p:spPr>
          <a:xfrm>
            <a:off x="7643347" y="1188612"/>
            <a:ext cx="4125318" cy="27103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296B8E7-1A3F-4C7F-A120-29E90E59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9106977-99F2-0CAD-DAA9-611BC793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g = 1.0, odnosno preskok ulijevo je jednak nuli</a:t>
            </a:r>
          </a:p>
          <a:p>
            <a:r>
              <a:rPr lang="hr-HR" dirty="0">
                <a:solidFill>
                  <a:schemeClr val="tx1"/>
                </a:solidFill>
              </a:rPr>
              <a:t>Kada nema interakcije, sve valne funkcije se sjedine u istu valnu funkciju</a:t>
            </a:r>
          </a:p>
          <a:p>
            <a:r>
              <a:rPr lang="hr-HR" dirty="0">
                <a:solidFill>
                  <a:schemeClr val="tx1"/>
                </a:solidFill>
              </a:rPr>
              <a:t>Za U = 20.0 (jaka interakcija), možemo razlikovati valne funkcije dva </a:t>
            </a:r>
            <a:r>
              <a:rPr lang="hr-HR" i="1" dirty="0" err="1">
                <a:solidFill>
                  <a:schemeClr val="tx1"/>
                </a:solidFill>
              </a:rPr>
              <a:t>clustera</a:t>
            </a:r>
            <a:endParaRPr lang="hr-HR" i="1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</a:rPr>
              <a:t>Interakcija donekle potiskuje </a:t>
            </a:r>
            <a:r>
              <a:rPr lang="hr-HR" dirty="0" err="1">
                <a:solidFill>
                  <a:schemeClr val="tx1"/>
                </a:solidFill>
              </a:rPr>
              <a:t>nehermitski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i="1" dirty="0" err="1">
                <a:solidFill>
                  <a:schemeClr val="tx1"/>
                </a:solidFill>
              </a:rPr>
              <a:t>skin</a:t>
            </a:r>
            <a:r>
              <a:rPr lang="hr-HR" i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efekt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Slika 6" descr="Slika na kojoj se prikazuje tekst, snimka zaslona, crta, radnja&#10;&#10;Opis je automatski generiran">
            <a:extLst>
              <a:ext uri="{FF2B5EF4-FFF2-40B4-BE49-F238E27FC236}">
                <a16:creationId xmlns:a16="http://schemas.microsoft.com/office/drawing/2014/main" id="{CDE38E86-9F48-C6C9-E48F-ABD9725FC8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48" r="-4" b="-4"/>
          <a:stretch/>
        </p:blipFill>
        <p:spPr>
          <a:xfrm>
            <a:off x="7643349" y="3946529"/>
            <a:ext cx="4125316" cy="2710389"/>
          </a:xfrm>
          <a:prstGeom prst="rect">
            <a:avLst/>
          </a:prstGeo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BB492B17-D5F2-6231-EE58-E54793DA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59FDF50-E5F6-322F-FE13-68D0307C143C}"/>
              </a:ext>
            </a:extLst>
          </p:cNvPr>
          <p:cNvSpPr txBox="1"/>
          <p:nvPr/>
        </p:nvSpPr>
        <p:spPr>
          <a:xfrm>
            <a:off x="8872916" y="4243768"/>
            <a:ext cx="2695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4736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A2982F-79C3-79A2-031C-DE69212E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Račun </a:t>
            </a:r>
            <a:r>
              <a:rPr lang="hr-HR" dirty="0" err="1"/>
              <a:t>dvočestične</a:t>
            </a:r>
            <a:r>
              <a:rPr lang="hr-HR" dirty="0"/>
              <a:t> korelacijske funkcije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D08C0CD-89A1-43C2-F75C-0C441B6DB7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825659" cy="396456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hr-HR" dirty="0"/>
                  <a:t>Dvočestična korelacijska funkcija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hr-H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hr-H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hr-HR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r-H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&lt;</m:t>
                        </m:r>
                        <m:sSubSup>
                          <m:sSubSupPr>
                            <m:ctrlP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hr-H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m:rPr>
                            <m:nor/>
                          </m:rPr>
                          <a:rPr lang="hr-HR" sz="1800" dirty="0"/>
                          <m:t> </m:t>
                        </m:r>
                      </m:num>
                      <m:den>
                        <m:r>
                          <a:rPr lang="hr-HR" sz="1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Sup>
                          <m:sSubSup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hr-HR" sz="1800" i="1">
                            <a:latin typeface="Cambria Math" panose="02040503050406030204" pitchFamily="18" charset="0"/>
                          </a:rPr>
                          <m:t>&gt;&lt;</m:t>
                        </m:r>
                        <m:sSubSup>
                          <m:sSubSupPr>
                            <m:ctrlP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hr-H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den>
                    </m:f>
                  </m:oMath>
                </a14:m>
                <a:r>
                  <a:rPr lang="hr-HR" sz="1800" dirty="0"/>
                  <a:t> </a:t>
                </a:r>
              </a:p>
              <a:p>
                <a:pPr lvl="1"/>
                <a:r>
                  <a:rPr lang="hr-HR" sz="1600" b="0" dirty="0"/>
                  <a:t>Iz </a:t>
                </a:r>
                <a:r>
                  <a:rPr lang="hr-HR" sz="1600" b="0" dirty="0" err="1"/>
                  <a:t>bozonskih</a:t>
                </a:r>
                <a:r>
                  <a:rPr lang="hr-HR" sz="1600" b="0" dirty="0"/>
                  <a:t> komutacijskih relacija: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hr-H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hr-HR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hr-H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hr-HR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hr-H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hr-HR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hr-HR" sz="16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hr-HR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hr-HR" sz="1600" b="0" i="1" dirty="0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num>
                              <m:den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hr-HR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hr-H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hr-HR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sSup>
                                  <m:sSupPr>
                                    <m:ctrlPr>
                                      <a:rPr lang="hr-H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sz="1600" b="0" i="1" smtClean="0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</m:e>
                                  <m:sup>
                                    <m:r>
                                      <a:rPr lang="hr-H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hr-HR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hr-H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hr-HR" sz="16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hr-HR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acc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sz="16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num>
                              <m:den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hr-H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hr-H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&gt;&lt;</m:t>
                                </m:r>
                                <m:sSub>
                                  <m:sSubPr>
                                    <m:ctrlPr>
                                      <a:rPr lang="hr-H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hr-H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r-HR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hr-HR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</m:den>
                            </m:f>
                            <m: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r-HR" sz="1600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hr-HR" dirty="0"/>
                  <a:t>  </a:t>
                </a:r>
              </a:p>
              <a:p>
                <a:pPr lvl="1"/>
                <a:r>
                  <a:rPr lang="hr-HR" dirty="0"/>
                  <a:t>Ugrubo „ako se jedna čestica nalazi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/>
                  <a:t> koja je vjerojatnost da se druga nalazi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hr-HR" dirty="0"/>
                  <a:t>”</a:t>
                </a:r>
              </a:p>
              <a:p>
                <a:r>
                  <a:rPr lang="hr-HR" dirty="0"/>
                  <a:t>Sustav se nalazi na temperaturi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=0.1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endParaRPr lang="hr-HR" b="0" dirty="0"/>
              </a:p>
              <a:p>
                <a:pPr lvl="1"/>
                <a:r>
                  <a:rPr lang="hr-HR" dirty="0"/>
                  <a:t>Kanonski ansambl</a:t>
                </a:r>
              </a:p>
              <a:p>
                <a:pPr lvl="1"/>
                <a:r>
                  <a:rPr lang="hr-HR" dirty="0" err="1"/>
                  <a:t>Niskotemperaturni</a:t>
                </a:r>
                <a:r>
                  <a:rPr lang="hr-HR" dirty="0"/>
                  <a:t> limes</a:t>
                </a:r>
              </a:p>
              <a:p>
                <a:r>
                  <a:rPr lang="hr-HR" dirty="0"/>
                  <a:t>Periodični rubni uvjeti: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r-H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hr-HR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&gt; 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 |</m:t>
                        </m:r>
                        <m:sSubSup>
                          <m:sSubSupPr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Sup>
                          <m:sSubSupPr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 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</m:e>
                    </m:nary>
                  </m:oMath>
                </a14:m>
                <a:r>
                  <a:rPr lang="hr-HR" b="0" dirty="0"/>
                  <a:t>; suma po svim </a:t>
                </a:r>
                <a:r>
                  <a:rPr lang="hr-HR" b="0" dirty="0" err="1"/>
                  <a:t>eigenstanjima</a:t>
                </a:r>
                <a:endParaRPr lang="hr-HR" b="0" dirty="0"/>
              </a:p>
              <a:p>
                <a:r>
                  <a:rPr lang="hr-HR" dirty="0"/>
                  <a:t>Uspoređivanje </a:t>
                </a:r>
                <a:r>
                  <a:rPr lang="hr-HR" dirty="0" err="1"/>
                  <a:t>hermitskog</a:t>
                </a:r>
                <a:r>
                  <a:rPr lang="hr-HR" dirty="0"/>
                  <a:t> slučaja s </a:t>
                </a:r>
                <a:r>
                  <a:rPr lang="hr-HR" dirty="0" err="1"/>
                  <a:t>nehermitskim</a:t>
                </a:r>
                <a:endParaRPr lang="hr-HR" b="0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CD08C0CD-89A1-43C2-F75C-0C441B6DB7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825659" cy="3964568"/>
              </a:xfrm>
              <a:blipFill>
                <a:blip r:embed="rId2"/>
                <a:stretch>
                  <a:fillRect t="-1385" b="-461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EEF6D1A-E179-BDE7-B122-16B78107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094B5A5-3C15-429B-B654-BF45CCA07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7CB6650-0CD5-440C-806C-AD6D484D9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25B54F5-95D0-406D-8C09-236BC11CF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8ED8709F-C7C0-4C34-A7CB-1CAC887EB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F5D29B5B-D4C4-C635-1668-40AE21DFBF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54955" y="973668"/>
                <a:ext cx="2942210" cy="102023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solidFill>
                                <a:srgbClr val="FF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rgbClr val="FFFFFE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hr-HR" b="0" i="1" smtClean="0">
                                  <a:solidFill>
                                    <a:srgbClr val="FFFFF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solidFill>
                                    <a:srgbClr val="FFFFF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hr-HR" b="0" i="0" smtClean="0">
                          <a:solidFill>
                            <a:srgbClr val="FFFFFE"/>
                          </a:solidFill>
                          <a:latin typeface="Cambria Math" panose="02040503050406030204" pitchFamily="18" charset="0"/>
                        </a:rPr>
                        <m:t>(|</m:t>
                      </m:r>
                      <m:sSub>
                        <m:sSubPr>
                          <m:ctrlPr>
                            <a:rPr lang="hr-HR" b="0" i="1" smtClean="0">
                              <a:solidFill>
                                <a:srgbClr val="FF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FFFFFE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hr-HR" b="0" i="0" smtClean="0">
                              <a:solidFill>
                                <a:srgbClr val="FF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b="0" i="0" smtClean="0">
                          <a:solidFill>
                            <a:srgbClr val="FFFFF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b="0" i="1" smtClean="0">
                              <a:solidFill>
                                <a:srgbClr val="FF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hr-HR" b="0" i="0" smtClean="0">
                              <a:solidFill>
                                <a:srgbClr val="FFFFFE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hr-HR" b="0" i="0" smtClean="0">
                              <a:solidFill>
                                <a:srgbClr val="FF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hr-HR" b="0" i="0" smtClean="0">
                          <a:solidFill>
                            <a:srgbClr val="FFFFFE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hr-HR" dirty="0">
                  <a:solidFill>
                    <a:srgbClr val="FFFFFE"/>
                  </a:solidFill>
                </a:endParaRPr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F5D29B5B-D4C4-C635-1668-40AE21DFB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54955" y="973668"/>
                <a:ext cx="2942210" cy="102023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062A8032-6560-4E26-B146-0212F84E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EE1F687F-F5C4-B8B5-B11D-A186A4E7E6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120900"/>
                <a:ext cx="3133726" cy="3898900"/>
              </a:xfrm>
            </p:spPr>
            <p:txBody>
              <a:bodyPr>
                <a:normAutofit/>
              </a:bodyPr>
              <a:lstStyle/>
              <a:p>
                <a:r>
                  <a:rPr lang="hr-HR" dirty="0">
                    <a:solidFill>
                      <a:srgbClr val="FFFFFE"/>
                    </a:solidFill>
                  </a:rPr>
                  <a:t>PBC: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hr-HR" i="1">
                                <a:solidFill>
                                  <a:srgbClr val="FF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>
                                <a:solidFill>
                                  <a:srgbClr val="FF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hr-HR" i="1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i="1">
                                <a:solidFill>
                                  <a:srgbClr val="FF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r-HR">
                                <a:solidFill>
                                  <a:srgbClr val="FFFFFE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a:rPr lang="hr-HR">
                                <a:solidFill>
                                  <a:srgbClr val="FF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hr-HR" b="0" i="1" smtClean="0">
                                <a:solidFill>
                                  <a:srgbClr val="FF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solidFill>
                                  <a:srgbClr val="FFFFFE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hr-HR" b="0" i="1" smtClean="0">
                                <a:solidFill>
                                  <a:srgbClr val="FF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hr-HR" b="0" i="1" smtClean="0">
                        <a:solidFill>
                          <a:srgbClr val="FFFFF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d>
                          <m:dPr>
                            <m:ctrlPr>
                              <a:rPr lang="hr-HR" b="0" i="1" smtClean="0">
                                <a:solidFill>
                                  <a:srgbClr val="FF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solidFill>
                                  <a:srgbClr val="FF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hr-HR" b="0" i="0" smtClean="0">
                        <a:solidFill>
                          <a:srgbClr val="FFFFFE"/>
                        </a:solidFill>
                        <a:latin typeface="Cambria Math" panose="02040503050406030204" pitchFamily="18" charset="0"/>
                      </a:rPr>
                      <m:t>(|</m:t>
                    </m:r>
                    <m:sSub>
                      <m:sSubPr>
                        <m:ctrlP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hr-HR" b="0" i="0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b="0" i="0" smtClean="0">
                        <a:solidFill>
                          <a:srgbClr val="FFFFF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hr-HR" b="0" i="0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hr-HR" b="0" i="0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b="0" i="0" smtClean="0">
                        <a:solidFill>
                          <a:srgbClr val="FFFFFE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hr-HR" dirty="0">
                  <a:solidFill>
                    <a:srgbClr val="FFFFFE"/>
                  </a:solidFill>
                </a:endParaRPr>
              </a:p>
              <a:p>
                <a:r>
                  <a:rPr lang="hr-HR" dirty="0">
                    <a:solidFill>
                      <a:srgbClr val="FFFFFE"/>
                    </a:solidFill>
                  </a:rPr>
                  <a:t>Povećanjem jakosti interakcije, čestice se žele što više udaljiti jedna od druge</a:t>
                </a:r>
              </a:p>
              <a:p>
                <a:r>
                  <a:rPr lang="hr-HR" dirty="0">
                    <a:solidFill>
                      <a:srgbClr val="FFFFFE"/>
                    </a:solidFill>
                  </a:rPr>
                  <a:t>Korelacijska funkcija oscilira u ovisnosti o parametru g</a:t>
                </a:r>
              </a:p>
              <a:p>
                <a:r>
                  <a:rPr lang="hr-HR" dirty="0">
                    <a:solidFill>
                      <a:srgbClr val="FFFFFE"/>
                    </a:solidFill>
                  </a:rPr>
                  <a:t>Period oscilacija </a:t>
                </a:r>
                <a14:m>
                  <m:oMath xmlns:m="http://schemas.openxmlformats.org/officeDocument/2006/math">
                    <m:r>
                      <a:rPr lang="hr-HR" b="0" i="1" smtClean="0">
                        <a:solidFill>
                          <a:srgbClr val="FFFFFE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smtClean="0">
                            <a:solidFill>
                              <a:srgbClr val="FFFFFE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</m:oMath>
                </a14:m>
                <a:endParaRPr lang="hr-HR" dirty="0">
                  <a:solidFill>
                    <a:srgbClr val="FFFFFE"/>
                  </a:solidFill>
                </a:endParaRPr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id="{EE1F687F-F5C4-B8B5-B11D-A186A4E7E6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120900"/>
                <a:ext cx="3133726" cy="3898900"/>
              </a:xfrm>
              <a:blipFill>
                <a:blip r:embed="rId4"/>
                <a:stretch>
                  <a:fillRect l="-388" t="-46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Slika 8" descr="Slika na kojoj se prikazuje tekst, snimka zaslona, zaslon, dizajn&#10;&#10;Opis je automatski generiran">
            <a:extLst>
              <a:ext uri="{FF2B5EF4-FFF2-40B4-BE49-F238E27FC236}">
                <a16:creationId xmlns:a16="http://schemas.microsoft.com/office/drawing/2014/main" id="{DC05104F-A775-F518-D6F9-224570F97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959" y="3720199"/>
            <a:ext cx="3113903" cy="2075935"/>
          </a:xfrm>
          <a:prstGeom prst="rect">
            <a:avLst/>
          </a:prstGeom>
        </p:spPr>
      </p:pic>
      <p:pic>
        <p:nvPicPr>
          <p:cNvPr id="7" name="Slika 6" descr="Slika na kojoj se prikazuje tekst, snimka zaslona, zaslon&#10;&#10;Opis je automatski generiran">
            <a:extLst>
              <a:ext uri="{FF2B5EF4-FFF2-40B4-BE49-F238E27FC236}">
                <a16:creationId xmlns:a16="http://schemas.microsoft.com/office/drawing/2014/main" id="{A3D5AC76-1B16-3085-CA63-E8101006E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2236" y="1038663"/>
            <a:ext cx="3113904" cy="2075936"/>
          </a:xfrm>
          <a:prstGeom prst="rect">
            <a:avLst/>
          </a:prstGeom>
        </p:spPr>
      </p:pic>
      <p:pic>
        <p:nvPicPr>
          <p:cNvPr id="5" name="Rezervirano mjesto sadržaja 4" descr="Slika na kojoj se prikazuje tekst, snimka zaslona, zaslon&#10;&#10;Opis je automatski generiran">
            <a:extLst>
              <a:ext uri="{FF2B5EF4-FFF2-40B4-BE49-F238E27FC236}">
                <a16:creationId xmlns:a16="http://schemas.microsoft.com/office/drawing/2014/main" id="{4C0A7FD1-8E80-13A7-ED89-DE6B9371F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2960" y="1038664"/>
            <a:ext cx="3113903" cy="2075935"/>
          </a:xfrm>
          <a:prstGeom prst="rect">
            <a:avLst/>
          </a:prstGeom>
        </p:spPr>
      </p:pic>
      <p:pic>
        <p:nvPicPr>
          <p:cNvPr id="11" name="Slika 10" descr="Slika na kojoj se prikazuje tekst, snimka zaslona, zaslon&#10;&#10;Opis je automatski generiran">
            <a:extLst>
              <a:ext uri="{FF2B5EF4-FFF2-40B4-BE49-F238E27FC236}">
                <a16:creationId xmlns:a16="http://schemas.microsoft.com/office/drawing/2014/main" id="{D03C0399-2B23-ACC4-FAF8-A6AC42BD85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2236" y="3743400"/>
            <a:ext cx="3113904" cy="2075936"/>
          </a:xfrm>
          <a:prstGeom prst="rect">
            <a:avLst/>
          </a:prstGeom>
        </p:spPr>
      </p:pic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3240FBA0-1A7B-E0C1-696A-9366B13C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3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7" name="Freeform: Shape 13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7EF5D0C4-C3F3-E899-210A-5C1EB430E7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54955" y="973668"/>
                <a:ext cx="2942210" cy="1020232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solidFill>
                                <a:srgbClr val="FF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srgbClr val="FFFFFE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hr-HR" b="0" i="1" smtClean="0">
                                  <a:solidFill>
                                    <a:srgbClr val="FFFFF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solidFill>
                                    <a:srgbClr val="FFFFF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  <m:r>
                        <a:rPr lang="hr-HR" b="0" i="0" smtClean="0">
                          <a:solidFill>
                            <a:srgbClr val="FFFFFE"/>
                          </a:solidFill>
                          <a:latin typeface="Cambria Math" panose="02040503050406030204" pitchFamily="18" charset="0"/>
                        </a:rPr>
                        <m:t>(0, </m:t>
                      </m:r>
                      <m:r>
                        <m:rPr>
                          <m:sty m:val="p"/>
                        </m:rPr>
                        <a:rPr lang="hr-HR" b="0" i="0" smtClean="0">
                          <a:solidFill>
                            <a:srgbClr val="FFFFFE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hr-HR" b="0" i="0" smtClean="0">
                          <a:solidFill>
                            <a:srgbClr val="FFFFFE"/>
                          </a:solidFill>
                          <a:latin typeface="Cambria Math" panose="02040503050406030204" pitchFamily="18" charset="0"/>
                        </a:rPr>
                        <m:t>/2)</m:t>
                      </m:r>
                    </m:oMath>
                  </m:oMathPara>
                </a14:m>
                <a:endParaRPr lang="hr-HR" dirty="0">
                  <a:solidFill>
                    <a:srgbClr val="EBEBEB"/>
                  </a:solidFill>
                </a:endParaRPr>
              </a:p>
            </p:txBody>
          </p:sp>
        </mc:Choice>
        <mc:Fallback xmlns="">
          <p:sp>
            <p:nvSpPr>
              <p:cNvPr id="2" name="Naslov 1">
                <a:extLst>
                  <a:ext uri="{FF2B5EF4-FFF2-40B4-BE49-F238E27FC236}">
                    <a16:creationId xmlns:a16="http://schemas.microsoft.com/office/drawing/2014/main" id="{7EF5D0C4-C3F3-E899-210A-5C1EB430E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54955" y="973668"/>
                <a:ext cx="2942210" cy="102023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zervirano mjesto sadržaja 4" descr="Slika na kojoj se prikazuje tekst, snimka zaslona, dizajn, grafički dizajn&#10;&#10;Opis je automatski generiran">
            <a:extLst>
              <a:ext uri="{FF2B5EF4-FFF2-40B4-BE49-F238E27FC236}">
                <a16:creationId xmlns:a16="http://schemas.microsoft.com/office/drawing/2014/main" id="{424A2DD1-3D27-DF31-885C-6236E61FB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07" y="1298489"/>
            <a:ext cx="6391533" cy="4261022"/>
          </a:xfrm>
          <a:prstGeom prst="rect">
            <a:avLst/>
          </a:prstGeom>
        </p:spPr>
      </p:pic>
      <p:sp>
        <p:nvSpPr>
          <p:cNvPr id="29" name="Rectangle 17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0" name="Oval 19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8">
                <a:extLst>
                  <a:ext uri="{FF2B5EF4-FFF2-40B4-BE49-F238E27FC236}">
                    <a16:creationId xmlns:a16="http://schemas.microsoft.com/office/drawing/2014/main" id="{2EFC1273-7542-7782-05B0-D7ADF14C1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120900"/>
                <a:ext cx="3133726" cy="3898900"/>
              </a:xfrm>
            </p:spPr>
            <p:txBody>
              <a:bodyPr>
                <a:normAutofit fontScale="92500"/>
              </a:bodyPr>
              <a:lstStyle/>
              <a:p>
                <a:r>
                  <a:rPr lang="hr-HR" dirty="0">
                    <a:solidFill>
                      <a:srgbClr val="FFFFFF"/>
                    </a:solidFill>
                  </a:rPr>
                  <a:t>Oscilacije trnu</a:t>
                </a:r>
              </a:p>
              <a:p>
                <a:r>
                  <a:rPr lang="hr-HR" dirty="0">
                    <a:solidFill>
                      <a:srgbClr val="FFFFFF"/>
                    </a:solidFill>
                  </a:rPr>
                  <a:t>Brzina trnjenja raste povećanjem interakcije</a:t>
                </a:r>
              </a:p>
              <a:p>
                <a:r>
                  <a:rPr lang="hr-HR" dirty="0">
                    <a:solidFill>
                      <a:srgbClr val="FFFFFF"/>
                    </a:solidFill>
                  </a:rPr>
                  <a:t>Oscilacije su potpis temperature sustava, odnosno eksponencijalnih članova u kanonskom ansamblu</a:t>
                </a:r>
              </a:p>
              <a:p>
                <a:r>
                  <a:rPr lang="hr-HR" dirty="0">
                    <a:solidFill>
                      <a:srgbClr val="FFFFFF"/>
                    </a:solidFill>
                  </a:rPr>
                  <a:t>Trnjenje posljedica vezanja </a:t>
                </a:r>
                <a:r>
                  <a:rPr lang="hr-HR" dirty="0" err="1">
                    <a:solidFill>
                      <a:srgbClr val="FFFFFF"/>
                    </a:solidFill>
                  </a:rPr>
                  <a:t>nehermitskog</a:t>
                </a:r>
                <a:r>
                  <a:rPr lang="hr-HR" dirty="0">
                    <a:solidFill>
                      <a:srgbClr val="FFFFFF"/>
                    </a:solidFill>
                  </a:rPr>
                  <a:t> parametra </a:t>
                </a:r>
                <a14:m>
                  <m:oMath xmlns:m="http://schemas.openxmlformats.org/officeDocument/2006/math"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hr-HR" dirty="0">
                    <a:solidFill>
                      <a:srgbClr val="FFFFFF"/>
                    </a:solidFill>
                  </a:rPr>
                  <a:t> i jakosti interakcije </a:t>
                </a:r>
                <a14:m>
                  <m:oMath xmlns:m="http://schemas.openxmlformats.org/officeDocument/2006/math"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hr-HR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8">
                <a:extLst>
                  <a:ext uri="{FF2B5EF4-FFF2-40B4-BE49-F238E27FC236}">
                    <a16:creationId xmlns:a16="http://schemas.microsoft.com/office/drawing/2014/main" id="{2EFC1273-7542-7782-05B0-D7ADF14C1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120900"/>
                <a:ext cx="3133726" cy="3898900"/>
              </a:xfrm>
              <a:blipFill>
                <a:blip r:embed="rId4"/>
                <a:stretch>
                  <a:fillRect l="-194" t="-469" b="-62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A5C9C61-B398-C572-DE6A-9194918C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61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743F4B-1C67-3D41-4C99-D2836D3BF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„Klasična” kvantna fizika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34E3BD-0C0C-EB9D-0EEA-85F602AAA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hr-HR" sz="2000" dirty="0" err="1"/>
              <a:t>Opservable</a:t>
            </a:r>
            <a:r>
              <a:rPr lang="hr-HR" sz="2000" dirty="0"/>
              <a:t> su </a:t>
            </a:r>
            <a:r>
              <a:rPr lang="hr-HR" sz="2000" dirty="0" err="1"/>
              <a:t>hermitske</a:t>
            </a:r>
            <a:r>
              <a:rPr lang="hr-HR" sz="2000" dirty="0"/>
              <a:t> matrice</a:t>
            </a:r>
          </a:p>
          <a:p>
            <a:pPr lvl="2"/>
            <a:r>
              <a:rPr lang="hr-HR" sz="1800" dirty="0"/>
              <a:t>Hamiltonijan je </a:t>
            </a:r>
            <a:r>
              <a:rPr lang="hr-HR" sz="1800" dirty="0" err="1"/>
              <a:t>hermitska</a:t>
            </a:r>
            <a:r>
              <a:rPr lang="hr-HR" sz="1800" dirty="0"/>
              <a:t> matrica</a:t>
            </a:r>
          </a:p>
          <a:p>
            <a:pPr lvl="1"/>
            <a:r>
              <a:rPr lang="hr-HR" sz="2000" dirty="0"/>
              <a:t>Realni fizikalni sustavi uvijek donekle vezani za okolinu</a:t>
            </a:r>
          </a:p>
          <a:p>
            <a:pPr lvl="2"/>
            <a:r>
              <a:rPr lang="hr-HR" sz="1800" dirty="0" err="1"/>
              <a:t>Disipativni</a:t>
            </a:r>
            <a:r>
              <a:rPr lang="hr-HR" sz="1800" dirty="0"/>
              <a:t> procesi</a:t>
            </a:r>
          </a:p>
          <a:p>
            <a:pPr lvl="1"/>
            <a:r>
              <a:rPr lang="hr-HR" sz="2000" dirty="0"/>
              <a:t>Opis pomoću </a:t>
            </a:r>
            <a:r>
              <a:rPr lang="hr-HR" sz="2000" dirty="0" err="1"/>
              <a:t>Liouvillian</a:t>
            </a:r>
            <a:r>
              <a:rPr lang="hr-HR" sz="2000" dirty="0"/>
              <a:t> </a:t>
            </a:r>
            <a:r>
              <a:rPr lang="hr-HR" sz="2000" dirty="0" err="1"/>
              <a:t>superoperatora</a:t>
            </a:r>
            <a:r>
              <a:rPr lang="hr-HR" sz="2000" dirty="0"/>
              <a:t> i evolucije matrice gustoće</a:t>
            </a:r>
          </a:p>
          <a:p>
            <a:pPr lvl="1"/>
            <a:r>
              <a:rPr lang="hr-HR" sz="2000" dirty="0"/>
              <a:t>Otvoreni sistemi </a:t>
            </a:r>
          </a:p>
          <a:p>
            <a:pPr lvl="2"/>
            <a:r>
              <a:rPr lang="hr-HR" sz="1800" dirty="0" err="1"/>
              <a:t>Lindblad</a:t>
            </a:r>
            <a:r>
              <a:rPr lang="hr-HR" sz="1800" dirty="0"/>
              <a:t> master jednadžba</a:t>
            </a:r>
          </a:p>
          <a:p>
            <a:pPr lvl="2"/>
            <a:r>
              <a:rPr lang="hr-HR" sz="1800" dirty="0"/>
              <a:t>Tehnički zahtjevno</a:t>
            </a:r>
          </a:p>
          <a:p>
            <a:pPr lvl="2"/>
            <a:r>
              <a:rPr lang="hr-HR" sz="1800" dirty="0"/>
              <a:t>Ograničava broj sustava koje možemo razmatrati</a:t>
            </a:r>
          </a:p>
          <a:p>
            <a:pPr lvl="1"/>
            <a:endParaRPr lang="hr-HR" sz="2000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6522A0A-A0AB-4F7B-0A39-4089901D2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2AC17D-C220-8B89-19CD-FB40753B5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14AD9DC-895F-30BA-6B8D-3AB88F438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err="1"/>
              <a:t>Nehermitska</a:t>
            </a:r>
            <a:r>
              <a:rPr lang="hr-HR" dirty="0"/>
              <a:t> fizika nudi novi i jednostavniji opis otvorenih sistema</a:t>
            </a:r>
          </a:p>
          <a:p>
            <a:r>
              <a:rPr lang="hr-HR" dirty="0"/>
              <a:t>Pojavljuju se efekti koji nemaju svoj </a:t>
            </a:r>
            <a:r>
              <a:rPr lang="hr-HR" dirty="0" err="1"/>
              <a:t>hermitski</a:t>
            </a:r>
            <a:r>
              <a:rPr lang="hr-HR" dirty="0"/>
              <a:t> ekvivalent</a:t>
            </a:r>
          </a:p>
          <a:p>
            <a:r>
              <a:rPr lang="hr-HR" dirty="0"/>
              <a:t>U </a:t>
            </a:r>
            <a:r>
              <a:rPr lang="hr-HR" dirty="0" err="1"/>
              <a:t>dvočestičnom</a:t>
            </a:r>
            <a:r>
              <a:rPr lang="hr-HR" dirty="0"/>
              <a:t> slučaju vidimo „međuigru” </a:t>
            </a:r>
            <a:r>
              <a:rPr lang="hr-HR" dirty="0" err="1"/>
              <a:t>nehermitičnosti</a:t>
            </a:r>
            <a:r>
              <a:rPr lang="hr-HR" dirty="0"/>
              <a:t> i interakcije čestica</a:t>
            </a:r>
          </a:p>
          <a:p>
            <a:pPr lvl="1"/>
            <a:r>
              <a:rPr lang="hr-HR" dirty="0"/>
              <a:t>Pojave poput </a:t>
            </a:r>
            <a:r>
              <a:rPr lang="hr-HR" dirty="0" err="1"/>
              <a:t>nehermitskog</a:t>
            </a:r>
            <a:r>
              <a:rPr lang="hr-HR" dirty="0"/>
              <a:t> </a:t>
            </a:r>
            <a:r>
              <a:rPr lang="hr-HR" i="1" dirty="0" err="1"/>
              <a:t>skin</a:t>
            </a:r>
            <a:r>
              <a:rPr lang="hr-HR" i="1" dirty="0"/>
              <a:t> </a:t>
            </a:r>
            <a:r>
              <a:rPr lang="hr-HR" dirty="0"/>
              <a:t>efekta bivaju donekle potisnute interakcijom</a:t>
            </a:r>
          </a:p>
          <a:p>
            <a:r>
              <a:rPr lang="hr-HR" dirty="0"/>
              <a:t>Korelacijska funkcija </a:t>
            </a:r>
          </a:p>
          <a:p>
            <a:pPr lvl="1"/>
            <a:r>
              <a:rPr lang="hr-HR" dirty="0"/>
              <a:t>pokazuje da se interakcija i </a:t>
            </a:r>
            <a:r>
              <a:rPr lang="hr-HR" dirty="0" err="1"/>
              <a:t>nehermitski</a:t>
            </a:r>
            <a:r>
              <a:rPr lang="hr-HR" dirty="0"/>
              <a:t> parametar </a:t>
            </a:r>
            <a:r>
              <a:rPr lang="hr-HR" i="1" dirty="0"/>
              <a:t>vežu</a:t>
            </a:r>
            <a:r>
              <a:rPr lang="hr-HR" dirty="0"/>
              <a:t> te mijenjaju korelacije u odnosu na </a:t>
            </a:r>
            <a:r>
              <a:rPr lang="hr-HR" dirty="0" err="1"/>
              <a:t>hermitski</a:t>
            </a:r>
            <a:r>
              <a:rPr lang="hr-HR" dirty="0"/>
              <a:t> slučaj</a:t>
            </a:r>
          </a:p>
          <a:p>
            <a:pPr lvl="1"/>
            <a:r>
              <a:rPr lang="hr-HR" dirty="0"/>
              <a:t>Temperatura također igra bitnu ulogu</a:t>
            </a:r>
          </a:p>
          <a:p>
            <a:r>
              <a:rPr lang="hr-HR" dirty="0"/>
              <a:t>Područje i dalje jako neistraženo i puno novih mogućnosti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C05A1A-4F4B-2D81-98B1-A2673D38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B4036F-DAE3-AF6B-06C8-B61A4DEC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4C0144-4EC5-A995-3F38-C641E41C7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en-US" sz="1800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Bergholtz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Emil J., Jan Carl </a:t>
            </a:r>
            <a:r>
              <a:rPr lang="en-US" sz="1800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Budich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and Flore K. Kunst. 2021. “Exceptional Topology of Non-Hermitian Systems.” </a:t>
            </a:r>
            <a:r>
              <a:rPr lang="en-US" sz="1800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Rev. Mod. Phys.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93 (February): 015005. 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https://doi.org/10.1103/RevModPhys.93.015005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800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Hatano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Naomichi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and David R. Nelson. 1996. “Localization Transitions in Non-Hermitian Quantum Mechanics.” </a:t>
            </a:r>
            <a:r>
              <a:rPr lang="en-US" sz="1800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Phys. Rev. Lett.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77 (July): 570–73. 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https://doi.org/10.1103/PhysRevLett.77.570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Herbert, F., M. Schram, R. T. </a:t>
            </a:r>
            <a:r>
              <a:rPr lang="en-US" sz="1800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Scalettar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W. B. Chen, and Z. Bai. 2011. “</a:t>
            </a:r>
            <a:r>
              <a:rPr lang="en-US" sz="1800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Hatano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-Nelson Model with a Periodic Potential.” </a:t>
            </a:r>
            <a:r>
              <a:rPr lang="en-US" sz="1800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European Physical Journal B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79 (February). 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https://doi.org/10.1140/epjb/e2011-10875-9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Kunst, Flore K., Elisabet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Edvardsson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Jan Carl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Budich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and Emil J. </a:t>
            </a:r>
            <a:r>
              <a:rPr lang="en-US" sz="1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Bergholtz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2018. “Biorthogonal Bulk-Boundary Correspondence in Non-Hermitian Systems.” </a:t>
            </a:r>
            <a:r>
              <a:rPr lang="en-US" sz="1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Phys. Rev. Lett.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121 (July): 026808. 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https://doi.org/10.1103/PhysRevLett.121.026808</a:t>
            </a: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003EB73-5070-C89C-4428-668C9CF0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2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1712D4-9F51-E227-AB75-B51830CE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4CE46A-4FDE-F816-B16E-4418112A6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Aft>
                <a:spcPts val="1000"/>
              </a:spcAft>
            </a:pP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Lindblad, G. 1976. </a:t>
            </a:r>
            <a:r>
              <a:rPr lang="en-US" sz="1800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Communications in Mathematical Physics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48. 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https://doi.org/{DOI:10.1007/BF01608499}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Sun, </a:t>
            </a:r>
            <a:r>
              <a:rPr lang="en-US" sz="1800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Gaoyong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and Su-Peng Kou. 2023. “Aufbau Principle for Non-Hermitian Systems.” 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https://doi.org/10.48550/arXiv.2307.04696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800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Utermohlen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Franz. 2018. “Tight-Binding Model in the Second Quantization Formalism.” </a:t>
            </a:r>
            <a:r>
              <a:rPr lang="en-US" sz="1800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URl: Https://Www. Physics. Rutgers. Edu/</a:t>
            </a:r>
            <a:r>
              <a:rPr lang="en-US" sz="1800" i="1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Pythtb</a:t>
            </a:r>
            <a:r>
              <a:rPr lang="en-US" sz="1800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/about. Html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Weinberg, Phillip, and Marin </a:t>
            </a:r>
            <a:r>
              <a:rPr lang="en-US" sz="1800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Bukov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2019. “</a:t>
            </a:r>
            <a:r>
              <a:rPr lang="en-US" sz="1800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QuSpin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a Python package for dynamics and exact </a:t>
            </a:r>
            <a:r>
              <a:rPr lang="en-US" sz="1800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diagonalisation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of quantum many body systems. Part II: bosons, fermions and higher spins.” </a:t>
            </a:r>
            <a:r>
              <a:rPr lang="en-US" sz="1800" i="1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SciPost</a:t>
            </a:r>
            <a:r>
              <a:rPr lang="en-US" sz="1800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Phys.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7: 020. </a:t>
            </a:r>
            <a:r>
              <a:rPr lang="en-US" sz="1800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https://doi.org/10.21468/SciPostPhys.7.2.020</a:t>
            </a:r>
            <a:r>
              <a:rPr lang="en-US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hr-HR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4282B65-8C71-3586-9AF1-DCB0F777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C98FDC-38CC-65BF-C9BC-01FAD6B4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Nehermitska</a:t>
            </a:r>
            <a:r>
              <a:rPr lang="hr-HR" dirty="0"/>
              <a:t> kvantna fizika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F2D8F096-BCAE-9B11-E231-8391A58EE7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/>
                  <a:t>Hamiltonijan nije nužno </a:t>
                </a:r>
                <a:r>
                  <a:rPr lang="hr-HR" dirty="0" err="1"/>
                  <a:t>hermitska</a:t>
                </a:r>
                <a:r>
                  <a:rPr lang="hr-HR" dirty="0"/>
                  <a:t> matrica</a:t>
                </a:r>
              </a:p>
              <a:p>
                <a:r>
                  <a:rPr lang="hr-HR" dirty="0" err="1"/>
                  <a:t>Disipativni</a:t>
                </a:r>
                <a:r>
                  <a:rPr lang="hr-HR" dirty="0"/>
                  <a:t> procesi</a:t>
                </a:r>
              </a:p>
              <a:p>
                <a:pPr lvl="1"/>
                <a:r>
                  <a:rPr lang="hr-HR" dirty="0"/>
                  <a:t>U hamiltonijan dodajemo članove koji narušavaju </a:t>
                </a:r>
                <a:r>
                  <a:rPr lang="hr-HR" dirty="0" err="1"/>
                  <a:t>hermitičnost</a:t>
                </a:r>
                <a:endParaRPr lang="hr-HR" dirty="0"/>
              </a:p>
              <a:p>
                <a:pPr lvl="1"/>
                <a:r>
                  <a:rPr lang="hr-HR" dirty="0"/>
                  <a:t>Koristimo </a:t>
                </a:r>
                <a:r>
                  <a:rPr lang="hr-HR" dirty="0" err="1"/>
                  <a:t>Schroedingerovu</a:t>
                </a:r>
                <a:r>
                  <a:rPr lang="hr-HR" dirty="0"/>
                  <a:t> jednadžbu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hr-HR" dirty="0"/>
                  <a:t> i</a:t>
                </a:r>
                <a14:m>
                  <m:oMath xmlns:m="http://schemas.openxmlformats.org/officeDocument/2006/math">
                    <m:r>
                      <a:rPr lang="hr-HR" dirty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hr-H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hr-HR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hr-HR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hr-HR" dirty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hr-H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   |</m:t>
                        </m:r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hr-HR" i="1" dirty="0">
                        <a:latin typeface="Cambria Math" panose="02040503050406030204" pitchFamily="18" charset="0"/>
                      </a:rPr>
                      <m:t>&gt;≠|</m:t>
                    </m:r>
                    <m:sSub>
                      <m:sSubPr>
                        <m:ctrlPr>
                          <a:rPr lang="hr-H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hr-HR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hr-HR" dirty="0"/>
                  <a:t> općenito</a:t>
                </a:r>
              </a:p>
              <a:p>
                <a:pPr lvl="1"/>
                <a:r>
                  <a:rPr lang="hr-HR" dirty="0"/>
                  <a:t>Tehnički puno lakše izvedivo od master jednadžbe</a:t>
                </a:r>
              </a:p>
              <a:p>
                <a:r>
                  <a:rPr lang="hr-HR" dirty="0"/>
                  <a:t>Pojavljuje se niz efekata koji nemaju svoj „</a:t>
                </a:r>
                <a:r>
                  <a:rPr lang="hr-HR" dirty="0" err="1"/>
                  <a:t>hermitski</a:t>
                </a:r>
                <a:r>
                  <a:rPr lang="hr-HR" dirty="0"/>
                  <a:t>” ekvivalent</a:t>
                </a: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F2D8F096-BCAE-9B11-E231-8391A58EE7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" t="-8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E9AAC06-8B41-4B8E-F678-E2184595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84BCCB-F96D-A6C5-4CDD-EC3C7FBCE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Nehermitska</a:t>
            </a:r>
            <a:r>
              <a:rPr lang="hr-HR" dirty="0"/>
              <a:t> kvantna fizika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99F3474-4379-A3D4-1C5F-554D8BA4CE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499"/>
                <a:ext cx="8825659" cy="387751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hr-HR" b="0" dirty="0"/>
                  <a:t>Primjer: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hr-HR" b="0" dirty="0"/>
                  <a:t>, </a:t>
                </a:r>
              </a:p>
              <a:p>
                <a:pPr lvl="1"/>
                <a:r>
                  <a:rPr lang="hr-HR" dirty="0" err="1">
                    <a:hlinkClick r:id="rId3"/>
                  </a:rPr>
                  <a:t>Review</a:t>
                </a:r>
                <a:r>
                  <a:rPr lang="hr-HR" dirty="0">
                    <a:hlinkClick r:id="rId3"/>
                  </a:rPr>
                  <a:t>: </a:t>
                </a:r>
                <a:r>
                  <a:rPr lang="hr-HR" dirty="0" err="1">
                    <a:hlinkClick r:id="rId3"/>
                  </a:rPr>
                  <a:t>Bergholtz</a:t>
                </a:r>
                <a:r>
                  <a:rPr lang="hr-HR" dirty="0">
                    <a:hlinkClick r:id="rId3"/>
                  </a:rPr>
                  <a:t>, </a:t>
                </a:r>
                <a:r>
                  <a:rPr lang="hr-HR" dirty="0" err="1">
                    <a:hlinkClick r:id="rId3"/>
                  </a:rPr>
                  <a:t>Budich</a:t>
                </a:r>
                <a:r>
                  <a:rPr lang="hr-HR" dirty="0">
                    <a:hlinkClick r:id="rId3"/>
                  </a:rPr>
                  <a:t>, </a:t>
                </a:r>
                <a:r>
                  <a:rPr lang="hr-HR" dirty="0" err="1">
                    <a:hlinkClick r:id="rId3"/>
                  </a:rPr>
                  <a:t>Kunst</a:t>
                </a:r>
                <a:r>
                  <a:rPr lang="hr-HR" dirty="0">
                    <a:hlinkClick r:id="rId3"/>
                  </a:rPr>
                  <a:t> </a:t>
                </a:r>
                <a:r>
                  <a:rPr lang="hr-HR" i="1" dirty="0" err="1">
                    <a:hlinkClick r:id="rId3"/>
                  </a:rPr>
                  <a:t>Exceptional</a:t>
                </a:r>
                <a:r>
                  <a:rPr lang="hr-HR" i="1" dirty="0">
                    <a:hlinkClick r:id="rId3"/>
                  </a:rPr>
                  <a:t> </a:t>
                </a:r>
                <a:r>
                  <a:rPr lang="hr-HR" i="1" dirty="0" err="1">
                    <a:hlinkClick r:id="rId3"/>
                  </a:rPr>
                  <a:t>topology</a:t>
                </a:r>
                <a:r>
                  <a:rPr lang="hr-HR" i="1" dirty="0">
                    <a:hlinkClick r:id="rId3"/>
                  </a:rPr>
                  <a:t> of </a:t>
                </a:r>
                <a:r>
                  <a:rPr lang="hr-HR" i="1" dirty="0" err="1">
                    <a:hlinkClick r:id="rId3"/>
                  </a:rPr>
                  <a:t>non-Hermitian</a:t>
                </a:r>
                <a:r>
                  <a:rPr lang="hr-HR" i="1" dirty="0">
                    <a:hlinkClick r:id="rId3"/>
                  </a:rPr>
                  <a:t> </a:t>
                </a:r>
                <a:r>
                  <a:rPr lang="hr-HR" i="1" dirty="0" err="1">
                    <a:hlinkClick r:id="rId3"/>
                  </a:rPr>
                  <a:t>systems</a:t>
                </a:r>
                <a:r>
                  <a:rPr lang="hr-HR" i="1" dirty="0"/>
                  <a:t> [NPR]</a:t>
                </a:r>
                <a:endParaRPr lang="hr-HR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 ±</m:t>
                    </m:r>
                    <m:rad>
                      <m:radPr>
                        <m:deg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rad>
                  </m:oMath>
                </a14:m>
                <a:endParaRPr lang="hr-HR" dirty="0"/>
              </a:p>
              <a:p>
                <a:pPr lvl="1"/>
                <a:r>
                  <a:rPr lang="hr-HR" dirty="0"/>
                  <a:t>Kompleksne energije koje generiraju </a:t>
                </a:r>
                <a:r>
                  <a:rPr lang="hr-HR" dirty="0" err="1"/>
                  <a:t>neunitarnu</a:t>
                </a:r>
                <a:r>
                  <a:rPr lang="hr-HR" dirty="0"/>
                  <a:t> vremensku evoluciju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hr-HR" dirty="0"/>
                  <a:t> kada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hr-HR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 ±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ad>
                              <m:radPr>
                                <m:degHide m:val="on"/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rad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,        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,±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=(1     ±</m:t>
                    </m:r>
                    <m:rad>
                      <m:radPr>
                        <m:deg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rad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  <a:p>
                <a:pPr lvl="1"/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&gt; ≠0</m:t>
                    </m:r>
                  </m:oMath>
                </a14:m>
                <a:endParaRPr lang="hr-HR" dirty="0"/>
              </a:p>
              <a:p>
                <a:pPr lvl="1"/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,−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,+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&gt; =0</m:t>
                    </m:r>
                  </m:oMath>
                </a14:m>
                <a:r>
                  <a:rPr lang="hr-HR" dirty="0"/>
                  <a:t>; normiranjem na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,,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&gt;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hr-HR" dirty="0"/>
                  <a:t> </a:t>
                </a:r>
                <a:r>
                  <a:rPr lang="hr-HR" dirty="0" err="1"/>
                  <a:t>biortogonalna</a:t>
                </a:r>
                <a:r>
                  <a:rPr lang="hr-HR" dirty="0"/>
                  <a:t> baza</a:t>
                </a:r>
              </a:p>
              <a:p>
                <a:r>
                  <a:rPr lang="hr-HR" dirty="0"/>
                  <a:t>Za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hr-HR" b="0" i="0" smtClean="0">
                        <a:latin typeface="Cambria Math" panose="02040503050406030204" pitchFamily="18" charset="0"/>
                      </a:rPr>
                      <m:t> ⇒ 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_</m:t>
                    </m:r>
                  </m:oMath>
                </a14:m>
                <a:r>
                  <a:rPr lang="hr-HR" dirty="0"/>
                  <a:t> (</a:t>
                </a:r>
                <a:r>
                  <a:rPr lang="hr-HR" dirty="0" err="1"/>
                  <a:t>eigenvektori</a:t>
                </a:r>
                <a:r>
                  <a:rPr lang="hr-HR" dirty="0"/>
                  <a:t> se „sjedinjuju”)</a:t>
                </a:r>
              </a:p>
              <a:p>
                <a:pPr lvl="1"/>
                <a:r>
                  <a:rPr lang="hr-HR" dirty="0"/>
                  <a:t>Hamiltonijan postaje defektna matrica</a:t>
                </a:r>
              </a:p>
              <a:p>
                <a:pPr lvl="1"/>
                <a:r>
                  <a:rPr lang="hr-HR" dirty="0"/>
                  <a:t>E = 0 je „</a:t>
                </a:r>
                <a:r>
                  <a:rPr lang="hr-HR" dirty="0" err="1"/>
                  <a:t>exceptional</a:t>
                </a:r>
                <a:r>
                  <a:rPr lang="hr-HR" dirty="0"/>
                  <a:t> point”</a:t>
                </a:r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099F3474-4379-A3D4-1C5F-554D8BA4C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499"/>
                <a:ext cx="8825659" cy="3877511"/>
              </a:xfrm>
              <a:blipFill>
                <a:blip r:embed="rId4"/>
                <a:stretch>
                  <a:fillRect t="-47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F85E297-47F3-81A7-23CE-F688691A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5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AFA343-318D-17C1-0103-A6373168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Hatano</a:t>
            </a:r>
            <a:r>
              <a:rPr lang="hr-HR" dirty="0"/>
              <a:t>-Nelson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9B38308-2123-E901-4036-1DAD36D366C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hr-HR" dirty="0"/>
                  <a:t>Beskonačni 1D lanac</a:t>
                </a:r>
              </a:p>
              <a:p>
                <a:r>
                  <a:rPr lang="hr-HR" dirty="0"/>
                  <a:t>Aproksimacija čvrste veze (TBA)</a:t>
                </a:r>
              </a:p>
              <a:p>
                <a:pPr lvl="1"/>
                <a:r>
                  <a:rPr lang="hr-HR" dirty="0"/>
                  <a:t>Preskok samo između najbližih susjeda</a:t>
                </a:r>
              </a:p>
              <a:p>
                <a:pPr lvl="1"/>
                <a:r>
                  <a:rPr lang="hr-HR" dirty="0"/>
                  <a:t>Preskok ulijevo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dirty="0"/>
                  <a:t> različit od preskoka udesno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  <a:p>
                <a:pPr lvl="1"/>
                <a:r>
                  <a:rPr lang="hr-HR" dirty="0"/>
                  <a:t>„asimetrični” ili „</a:t>
                </a:r>
                <a:r>
                  <a:rPr lang="hr-HR" dirty="0" err="1"/>
                  <a:t>nerecipročni</a:t>
                </a:r>
                <a:r>
                  <a:rPr lang="hr-HR" dirty="0"/>
                  <a:t>” preskok</a:t>
                </a:r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sSubSup>
                          <m:sSub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sSubSup>
                          <m:sSub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);   </m:t>
                        </m:r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nary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B9B38308-2123-E901-4036-1DAD36D36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53" t="-8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Rezervirano mjesto sadržaja 5" descr="Slika na kojoj se prikazuje dvoručni utezi">
            <a:extLst>
              <a:ext uri="{FF2B5EF4-FFF2-40B4-BE49-F238E27FC236}">
                <a16:creationId xmlns:a16="http://schemas.microsoft.com/office/drawing/2014/main" id="{7F74C761-CB4D-4903-9FFE-918F0D7B79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8713" y="3615427"/>
            <a:ext cx="4824412" cy="1392445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40F1123-8377-D6C7-80CD-292FF595EA1A}"/>
              </a:ext>
            </a:extLst>
          </p:cNvPr>
          <p:cNvSpPr txBox="1"/>
          <p:nvPr/>
        </p:nvSpPr>
        <p:spPr>
          <a:xfrm>
            <a:off x="6208713" y="5151864"/>
            <a:ext cx="5039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Sl.: Shematski prikaz </a:t>
            </a:r>
            <a:r>
              <a:rPr lang="hr-HR" dirty="0" err="1"/>
              <a:t>Hatano</a:t>
            </a:r>
            <a:r>
              <a:rPr lang="hr-HR" dirty="0"/>
              <a:t>-Nelson lanca</a:t>
            </a:r>
          </a:p>
          <a:p>
            <a:pPr algn="ctr"/>
            <a:r>
              <a:rPr lang="hr-HR" dirty="0"/>
              <a:t>(</a:t>
            </a:r>
            <a:r>
              <a:rPr lang="hr-HR" dirty="0" err="1">
                <a:hlinkClick r:id="rId4"/>
              </a:rPr>
              <a:t>Bergholtz</a:t>
            </a:r>
            <a:r>
              <a:rPr lang="hr-HR" dirty="0">
                <a:hlinkClick r:id="rId4"/>
              </a:rPr>
              <a:t>, </a:t>
            </a:r>
            <a:r>
              <a:rPr lang="hr-HR" dirty="0" err="1">
                <a:hlinkClick r:id="rId4"/>
              </a:rPr>
              <a:t>Budich</a:t>
            </a:r>
            <a:r>
              <a:rPr lang="hr-HR" dirty="0">
                <a:hlinkClick r:id="rId4"/>
              </a:rPr>
              <a:t>, </a:t>
            </a:r>
            <a:r>
              <a:rPr lang="hr-HR" dirty="0" err="1">
                <a:hlinkClick r:id="rId4"/>
              </a:rPr>
              <a:t>Kunst</a:t>
            </a:r>
            <a:r>
              <a:rPr lang="hr-HR" dirty="0">
                <a:hlinkClick r:id="rId4"/>
              </a:rPr>
              <a:t> </a:t>
            </a:r>
            <a:r>
              <a:rPr lang="hr-HR" i="1" dirty="0" err="1">
                <a:hlinkClick r:id="rId4"/>
              </a:rPr>
              <a:t>Exceptional</a:t>
            </a:r>
            <a:r>
              <a:rPr lang="hr-HR" i="1" dirty="0">
                <a:hlinkClick r:id="rId4"/>
              </a:rPr>
              <a:t> </a:t>
            </a:r>
            <a:r>
              <a:rPr lang="hr-HR" i="1" dirty="0" err="1">
                <a:hlinkClick r:id="rId4"/>
              </a:rPr>
              <a:t>topology</a:t>
            </a:r>
            <a:r>
              <a:rPr lang="hr-HR" i="1" dirty="0">
                <a:hlinkClick r:id="rId4"/>
              </a:rPr>
              <a:t> of </a:t>
            </a:r>
            <a:r>
              <a:rPr lang="hr-HR" i="1" dirty="0" err="1">
                <a:hlinkClick r:id="rId4"/>
              </a:rPr>
              <a:t>non-Hermitian</a:t>
            </a:r>
            <a:r>
              <a:rPr lang="hr-HR" i="1" dirty="0">
                <a:hlinkClick r:id="rId4"/>
              </a:rPr>
              <a:t> </a:t>
            </a:r>
            <a:r>
              <a:rPr lang="hr-HR" i="1" dirty="0" err="1">
                <a:hlinkClick r:id="rId4"/>
              </a:rPr>
              <a:t>systems</a:t>
            </a:r>
            <a:r>
              <a:rPr lang="hr-HR" dirty="0"/>
              <a:t>)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CE8A041-CAE8-5C64-D0C1-AF9BFDA5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4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1" name="Rectangle 15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42" name="Oval 16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43" name="Oval 17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44" name="Oval 18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45" name="Oval 19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46" name="Oval 20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r-HR"/>
            </a:p>
          </p:txBody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50" name="Rectangle 25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51" name="Rectangle 27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29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6BE7A2-025B-6BBB-2DCF-CF7FE91D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973668"/>
            <a:ext cx="4177867" cy="13916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tx2"/>
                </a:solidFill>
              </a:rPr>
              <a:t>Rubni uvjeti u Hatano-Nelson modelu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208AE3E-06CC-B62E-71DA-5AFD5B29D2E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05055" y="2623101"/>
                <a:ext cx="4862300" cy="3416300"/>
              </a:xfrm>
            </p:spPr>
            <p:txBody>
              <a:bodyPr vert="horz" lIns="91440" tIns="45720" rIns="91440" bIns="45720" rtlCol="0">
                <a:normAutofit fontScale="85000" lnSpcReduction="10000"/>
              </a:bodyPr>
              <a:lstStyle/>
              <a:p>
                <a:r>
                  <a:rPr lang="en-US" dirty="0"/>
                  <a:t>Lanac </a:t>
                </a:r>
                <a:r>
                  <a:rPr lang="en-US" dirty="0" err="1"/>
                  <a:t>više</a:t>
                </a:r>
                <a:r>
                  <a:rPr lang="en-US" dirty="0"/>
                  <a:t> </a:t>
                </a:r>
                <a:r>
                  <a:rPr lang="en-US" dirty="0" err="1"/>
                  <a:t>nije</a:t>
                </a:r>
                <a:r>
                  <a:rPr lang="en-US" dirty="0"/>
                  <a:t> </a:t>
                </a:r>
                <a:r>
                  <a:rPr lang="en-US" dirty="0" err="1"/>
                  <a:t>beskonačan</a:t>
                </a:r>
                <a:endParaRPr lang="en-US" dirty="0"/>
              </a:p>
              <a:p>
                <a:pPr lvl="1"/>
                <a:r>
                  <a:rPr lang="en-US" dirty="0" err="1"/>
                  <a:t>Konačan</a:t>
                </a:r>
                <a:r>
                  <a:rPr lang="en-US" dirty="0"/>
                  <a:t> </a:t>
                </a:r>
                <a:r>
                  <a:rPr lang="en-US" dirty="0" err="1"/>
                  <a:t>broj</a:t>
                </a:r>
                <a:r>
                  <a:rPr lang="en-US" dirty="0"/>
                  <a:t> </a:t>
                </a:r>
                <a:r>
                  <a:rPr lang="en-US" dirty="0" err="1"/>
                  <a:t>čvorova</a:t>
                </a:r>
                <a:r>
                  <a:rPr lang="en-US" dirty="0"/>
                  <a:t> (</a:t>
                </a:r>
                <a:r>
                  <a:rPr lang="en-US" dirty="0" err="1"/>
                  <a:t>eng.</a:t>
                </a:r>
                <a:r>
                  <a:rPr lang="en-US" dirty="0"/>
                  <a:t> sites) L</a:t>
                </a:r>
              </a:p>
              <a:p>
                <a:r>
                  <a:rPr lang="hr-HR" dirty="0"/>
                  <a:t>Dva standardna slučaja</a:t>
                </a:r>
              </a:p>
              <a:p>
                <a:pPr lvl="1"/>
                <a:r>
                  <a:rPr lang="hr-HR" dirty="0"/>
                  <a:t>Periodični rubni uvjeti (PBC)</a:t>
                </a:r>
              </a:p>
              <a:p>
                <a:pPr lvl="1"/>
                <a:r>
                  <a:rPr lang="hr-HR" dirty="0"/>
                  <a:t>Otvoreni rubni uvjeti (OBC)</a:t>
                </a:r>
              </a:p>
              <a:p>
                <a14:m>
                  <m:oMath xmlns:m="http://schemas.openxmlformats.org/officeDocument/2006/math">
                    <m:r>
                      <a:rPr lang="hr-HR" sz="15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hr-HR" sz="15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hr-HR" sz="15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r-HR" sz="15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hr-HR" sz="1500" b="0" i="1" smtClean="0">
                            <a:latin typeface="Cambria Math" panose="02040503050406030204" pitchFamily="18" charset="0"/>
                          </a:rPr>
                          <m:t>[−</m:t>
                        </m:r>
                        <m:d>
                          <m:dPr>
                            <m:ctrlPr>
                              <a:rPr lang="hr-HR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5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hr-HR" sz="15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sz="1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sSubSup>
                          <m:sSubSupPr>
                            <m:ctrlPr>
                              <a:rPr lang="hr-HR" sz="15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sz="1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hr-H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hr-H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r-H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hr-H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hr-H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hr-H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r-H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sSubSup>
                          <m:sSubSupPr>
                            <m:ctrlPr>
                              <a:rPr lang="hr-HR" sz="15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sz="15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r-HR" sz="15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hr-HR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bSup>
                        <m:sSub>
                          <m:sSubPr>
                            <m:ctrlPr>
                              <a:rPr lang="hr-HR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hr-HR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hr-H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r>
                          <a:rPr lang="hr-H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hr-H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hr-H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hr-HR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hr-HR" sz="1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hr-H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hr-HR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 </m:t>
                        </m:r>
                      </m:e>
                    </m:nary>
                  </m:oMath>
                </a14:m>
                <a:endParaRPr lang="hr-HR" sz="1500" dirty="0"/>
              </a:p>
              <a:p>
                <a:pPr lvl="1"/>
                <a:r>
                  <a:rPr lang="hr-HR" dirty="0"/>
                  <a:t>Dodan kemijski potencijal zbog numeričke stabilnosti računa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 err="1"/>
                  <a:t>parametrizirani</a:t>
                </a:r>
                <a:r>
                  <a:rPr lang="hr-HR" dirty="0"/>
                  <a:t> preko „</a:t>
                </a:r>
                <a:r>
                  <a:rPr lang="hr-HR" dirty="0" err="1"/>
                  <a:t>hermitskog</a:t>
                </a:r>
                <a:r>
                  <a:rPr lang="hr-HR" dirty="0"/>
                  <a:t>”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hr-HR" dirty="0"/>
                  <a:t> i „</a:t>
                </a:r>
                <a:r>
                  <a:rPr lang="hr-HR" dirty="0" err="1"/>
                  <a:t>nehermitskog</a:t>
                </a:r>
                <a:r>
                  <a:rPr lang="hr-HR" dirty="0"/>
                  <a:t>”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hr-HR" dirty="0"/>
              </a:p>
              <a:p>
                <a:pPr lvl="1"/>
                <a:r>
                  <a:rPr lang="hr-HR" dirty="0"/>
                  <a:t>Kroz čitav račun korišteno je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=1.0,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=5.0945</m:t>
                    </m:r>
                  </m:oMath>
                </a14:m>
                <a:endParaRPr lang="hr-H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208AE3E-06CC-B62E-71DA-5AFD5B29D2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5055" y="2623101"/>
                <a:ext cx="4862300" cy="3416300"/>
              </a:xfrm>
              <a:blipFill>
                <a:blip r:embed="rId4"/>
                <a:stretch>
                  <a:fillRect t="-8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Rezervirano mjesto sadržaja 9" descr="Slika na kojoj se prikazuje dizajn&#10;&#10;Opis je automatski generiran uz srednju pouzdanost">
            <a:extLst>
              <a:ext uri="{FF2B5EF4-FFF2-40B4-BE49-F238E27FC236}">
                <a16:creationId xmlns:a16="http://schemas.microsoft.com/office/drawing/2014/main" id="{17C86B08-90BB-73F4-51CE-F1F21F38A7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rcRect t="10334" r="2" b="2"/>
          <a:stretch/>
        </p:blipFill>
        <p:spPr>
          <a:xfrm>
            <a:off x="5120117" y="461681"/>
            <a:ext cx="6585549" cy="5934638"/>
          </a:xfrm>
          <a:custGeom>
            <a:avLst/>
            <a:gdLst/>
            <a:ahLst/>
            <a:cxnLst/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53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4185BCB-55DD-507A-B06F-12BB2283785E}"/>
              </a:ext>
            </a:extLst>
          </p:cNvPr>
          <p:cNvSpPr txBox="1"/>
          <p:nvPr/>
        </p:nvSpPr>
        <p:spPr>
          <a:xfrm>
            <a:off x="6998442" y="1771357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(</a:t>
            </a:r>
            <a:r>
              <a:rPr lang="hr-HR" dirty="0" err="1"/>
              <a:t>open</a:t>
            </a:r>
            <a:r>
              <a:rPr lang="hr-HR" dirty="0"/>
              <a:t> </a:t>
            </a:r>
            <a:r>
              <a:rPr lang="hr-HR" dirty="0" err="1"/>
              <a:t>boundary</a:t>
            </a:r>
            <a:r>
              <a:rPr lang="hr-HR" dirty="0"/>
              <a:t> </a:t>
            </a:r>
            <a:r>
              <a:rPr lang="hr-HR" dirty="0" err="1"/>
              <a:t>conditions</a:t>
            </a:r>
            <a:r>
              <a:rPr lang="hr-HR" dirty="0"/>
              <a:t>)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DE75EAA-BB8A-25A1-19A9-C0BE3E33AF3B}"/>
              </a:ext>
            </a:extLst>
          </p:cNvPr>
          <p:cNvSpPr txBox="1"/>
          <p:nvPr/>
        </p:nvSpPr>
        <p:spPr>
          <a:xfrm>
            <a:off x="6646744" y="5733051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/>
              <a:t>(</a:t>
            </a:r>
            <a:r>
              <a:rPr lang="hr-HR" dirty="0" err="1"/>
              <a:t>periodic</a:t>
            </a:r>
            <a:r>
              <a:rPr lang="hr-HR" dirty="0"/>
              <a:t> </a:t>
            </a:r>
            <a:r>
              <a:rPr lang="hr-HR" dirty="0" err="1"/>
              <a:t>boundary</a:t>
            </a:r>
            <a:r>
              <a:rPr lang="hr-HR" dirty="0"/>
              <a:t> </a:t>
            </a:r>
            <a:r>
              <a:rPr lang="hr-HR" dirty="0" err="1"/>
              <a:t>conditions</a:t>
            </a:r>
            <a:r>
              <a:rPr lang="hr-HR" dirty="0"/>
              <a:t>)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5EE98B-DFA8-0B3B-92CE-EDC67346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8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216851-5677-6DEE-E919-64864E01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EBEBEB"/>
                </a:solidFill>
              </a:rPr>
              <a:t>Energijski spektar u PBC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60BB550-4DFF-A56F-71F4-51B2308B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94607" y="1298489"/>
            <a:ext cx="6391532" cy="42610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B9BAD99-4223-FD36-59FF-3C30E47B97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120900"/>
                <a:ext cx="3133726" cy="3898900"/>
              </a:xfrm>
            </p:spPr>
            <p:txBody>
              <a:bodyPr>
                <a:normAutofit/>
              </a:bodyPr>
              <a:lstStyle/>
              <a:p>
                <a:r>
                  <a:rPr lang="hr-HR" dirty="0">
                    <a:solidFill>
                      <a:srgbClr val="FFFFFF"/>
                    </a:solidFill>
                  </a:rPr>
                  <a:t>Energije se pojavljuju u kompleksno konjugiranim parovima</a:t>
                </a:r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hr-HR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sty m:val="p"/>
                      </m:rP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hr-HR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hr-HR" dirty="0">
                  <a:solidFill>
                    <a:srgbClr val="FFFFFF"/>
                  </a:solidFill>
                </a:endParaRPr>
              </a:p>
              <a:p>
                <a:r>
                  <a:rPr lang="hr-HR" dirty="0">
                    <a:solidFill>
                      <a:srgbClr val="FFFFFF"/>
                    </a:solidFill>
                  </a:rPr>
                  <a:t>Ponašanje energijskog spektra očekivano u odnosu na beskonačni lanac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BB9BAD99-4223-FD36-59FF-3C30E47B97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120900"/>
                <a:ext cx="3133726" cy="3898900"/>
              </a:xfrm>
              <a:blipFill>
                <a:blip r:embed="rId3"/>
                <a:stretch>
                  <a:fillRect l="-388" t="-938" r="-11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FFC2E4F-8A53-70D4-296A-E126DCF1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42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48382D-9AF0-49C7-5097-64422C9D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76" y="838200"/>
            <a:ext cx="2942210" cy="1020232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EBEBEB"/>
                </a:solidFill>
              </a:rPr>
              <a:t>Energijski spektar u OBC</a:t>
            </a:r>
          </a:p>
        </p:txBody>
      </p:sp>
      <p:pic>
        <p:nvPicPr>
          <p:cNvPr id="5" name="Rezervirano mjesto sadržaja 4" descr="Slika na kojoj se prikazuje tekst, snimka zaslona, Trokut, crta&#10;&#10;Opis je automatski generiran">
            <a:extLst>
              <a:ext uri="{FF2B5EF4-FFF2-40B4-BE49-F238E27FC236}">
                <a16:creationId xmlns:a16="http://schemas.microsoft.com/office/drawing/2014/main" id="{7B8EED3F-52DA-8C26-6DB0-CCA28A72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07" y="1298489"/>
            <a:ext cx="6391533" cy="42610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335863D-E23C-DA03-181B-F18DEE45AB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120900"/>
                <a:ext cx="3133726" cy="38989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hr-HR" dirty="0">
                    <a:solidFill>
                      <a:srgbClr val="FFFFFF"/>
                    </a:solidFill>
                  </a:rPr>
                  <a:t>Energije u potpunosti leže na realnoj osi</a:t>
                </a:r>
              </a:p>
              <a:p>
                <a:r>
                  <a:rPr lang="hr-HR" dirty="0">
                    <a:solidFill>
                      <a:srgbClr val="FFFFFF"/>
                    </a:solidFill>
                  </a:rPr>
                  <a:t>Spektri za OBC i PBC se ne poklapaju za </a:t>
                </a:r>
                <a14:m>
                  <m:oMath xmlns:m="http://schemas.openxmlformats.org/officeDocument/2006/math"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hr-HR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hr-HR" dirty="0">
                  <a:solidFill>
                    <a:srgbClr val="FFFFFF"/>
                  </a:solidFill>
                </a:endParaRPr>
              </a:p>
              <a:p>
                <a:pPr lvl="1"/>
                <a:r>
                  <a:rPr lang="hr-HR" dirty="0">
                    <a:solidFill>
                      <a:srgbClr val="FFFFFF"/>
                    </a:solidFill>
                  </a:rPr>
                  <a:t>Spektar za OBC ostaje na realnoj osi</a:t>
                </a:r>
              </a:p>
              <a:p>
                <a:r>
                  <a:rPr lang="hr-HR" dirty="0">
                    <a:solidFill>
                      <a:srgbClr val="FFFFFF"/>
                    </a:solidFill>
                  </a:rPr>
                  <a:t>Matematičko objašnjenje:</a:t>
                </a:r>
              </a:p>
              <a:p>
                <a:pPr lvl="1"/>
                <a:r>
                  <a:rPr lang="hr-HR" dirty="0">
                    <a:solidFill>
                      <a:srgbClr val="FFFFFF"/>
                    </a:solidFill>
                  </a:rPr>
                  <a:t>Postoji preslikavanje koje OBC hamiltonijan prevodi u </a:t>
                </a:r>
                <a:r>
                  <a:rPr lang="hr-HR" dirty="0" err="1">
                    <a:solidFill>
                      <a:srgbClr val="FFFFFF"/>
                    </a:solidFill>
                  </a:rPr>
                  <a:t>hermitsku</a:t>
                </a:r>
                <a:r>
                  <a:rPr lang="hr-HR" dirty="0">
                    <a:solidFill>
                      <a:srgbClr val="FFFFFF"/>
                    </a:solidFill>
                  </a:rPr>
                  <a:t> matricu </a:t>
                </a:r>
                <a:r>
                  <a:rPr lang="hr-HR" dirty="0">
                    <a:solidFill>
                      <a:srgbClr val="FFFFFF"/>
                    </a:solidFill>
                    <a:hlinkClick r:id="rId3"/>
                  </a:rPr>
                  <a:t>(</a:t>
                </a:r>
                <a:r>
                  <a:rPr lang="hr-HR" dirty="0" err="1">
                    <a:solidFill>
                      <a:srgbClr val="FFFFFF"/>
                    </a:solidFill>
                    <a:hlinkClick r:id="rId3"/>
                  </a:rPr>
                  <a:t>Okuma</a:t>
                </a:r>
                <a:r>
                  <a:rPr lang="hr-HR" dirty="0">
                    <a:solidFill>
                      <a:srgbClr val="FFFFFF"/>
                    </a:solidFill>
                    <a:hlinkClick r:id="rId3"/>
                  </a:rPr>
                  <a:t>, </a:t>
                </a:r>
                <a:r>
                  <a:rPr lang="hr-HR" dirty="0" err="1">
                    <a:solidFill>
                      <a:srgbClr val="FFFFFF"/>
                    </a:solidFill>
                    <a:hlinkClick r:id="rId3"/>
                  </a:rPr>
                  <a:t>Sato</a:t>
                </a:r>
                <a:r>
                  <a:rPr lang="hr-HR" i="1" dirty="0">
                    <a:solidFill>
                      <a:srgbClr val="FFFFFF"/>
                    </a:solidFill>
                    <a:hlinkClick r:id="rId3"/>
                  </a:rPr>
                  <a:t> </a:t>
                </a:r>
                <a:r>
                  <a:rPr lang="hr-HR" i="1" dirty="0" err="1">
                    <a:solidFill>
                      <a:srgbClr val="FFFFFF"/>
                    </a:solidFill>
                    <a:hlinkClick r:id="rId3"/>
                  </a:rPr>
                  <a:t>Non-Hermitian</a:t>
                </a:r>
                <a:r>
                  <a:rPr lang="hr-HR" i="1" dirty="0">
                    <a:solidFill>
                      <a:srgbClr val="FFFFFF"/>
                    </a:solidFill>
                    <a:hlinkClick r:id="rId3"/>
                  </a:rPr>
                  <a:t> </a:t>
                </a:r>
                <a:r>
                  <a:rPr lang="hr-HR" i="1" dirty="0" err="1">
                    <a:solidFill>
                      <a:srgbClr val="FFFFFF"/>
                    </a:solidFill>
                    <a:hlinkClick r:id="rId3"/>
                  </a:rPr>
                  <a:t>Topological</a:t>
                </a:r>
                <a:r>
                  <a:rPr lang="hr-HR" i="1" dirty="0">
                    <a:solidFill>
                      <a:srgbClr val="FFFFFF"/>
                    </a:solidFill>
                    <a:hlinkClick r:id="rId3"/>
                  </a:rPr>
                  <a:t> </a:t>
                </a:r>
                <a:r>
                  <a:rPr lang="hr-HR" i="1" dirty="0" err="1">
                    <a:solidFill>
                      <a:srgbClr val="FFFFFF"/>
                    </a:solidFill>
                    <a:hlinkClick r:id="rId3"/>
                  </a:rPr>
                  <a:t>Phenomena</a:t>
                </a:r>
                <a:r>
                  <a:rPr lang="hr-HR" i="1" dirty="0">
                    <a:solidFill>
                      <a:srgbClr val="FFFFFF"/>
                    </a:solidFill>
                    <a:hlinkClick r:id="rId3"/>
                  </a:rPr>
                  <a:t>: A </a:t>
                </a:r>
                <a:r>
                  <a:rPr lang="hr-HR" i="1" dirty="0" err="1">
                    <a:solidFill>
                      <a:srgbClr val="FFFFFF"/>
                    </a:solidFill>
                    <a:hlinkClick r:id="rId3"/>
                  </a:rPr>
                  <a:t>Review</a:t>
                </a:r>
                <a:r>
                  <a:rPr lang="hr-HR" i="1" dirty="0">
                    <a:solidFill>
                      <a:srgbClr val="FFFFFF"/>
                    </a:solidFill>
                  </a:rPr>
                  <a:t> [NPR]</a:t>
                </a:r>
                <a:r>
                  <a:rPr lang="hr-HR" dirty="0">
                    <a:solidFill>
                      <a:srgbClr val="FFFFFF"/>
                    </a:solidFill>
                  </a:rPr>
                  <a:t>)</a:t>
                </a:r>
              </a:p>
              <a:p>
                <a:r>
                  <a:rPr lang="hr-HR" dirty="0">
                    <a:solidFill>
                      <a:srgbClr val="FFFFFF"/>
                    </a:solidFill>
                  </a:rPr>
                  <a:t>Fizikalno objašnjenje?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335863D-E23C-DA03-181B-F18DEE45AB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120900"/>
                <a:ext cx="3133726" cy="3898900"/>
              </a:xfrm>
              <a:blipFill>
                <a:blip r:embed="rId4"/>
                <a:stretch>
                  <a:fillRect t="-781" r="-155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hr-HR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F93DD6BB-DBF4-40A2-227D-C4252DED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40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C8AB42-70B0-E16B-B5AB-B85AE6EF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hr-HR" dirty="0"/>
              <a:t>Gustoće vjerojatnosti</a:t>
            </a:r>
          </a:p>
        </p:txBody>
      </p:sp>
      <p:pic>
        <p:nvPicPr>
          <p:cNvPr id="15" name="Slika 14" descr="Slika na kojoj se prikazuje snimka zaslona, tekst, Trokut, dizajn&#10;&#10;Opis je automatski generiran">
            <a:extLst>
              <a:ext uri="{FF2B5EF4-FFF2-40B4-BE49-F238E27FC236}">
                <a16:creationId xmlns:a16="http://schemas.microsoft.com/office/drawing/2014/main" id="{98870F11-A5C7-E127-E3FC-6D6E25947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84" y="2578053"/>
            <a:ext cx="2531525" cy="1687683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7" name="Slika 16" descr="Slika na kojoj se prikazuje snimka zaslona, tekst, Trokut, dizajn&#10;&#10;Opis je automatski generiran">
            <a:extLst>
              <a:ext uri="{FF2B5EF4-FFF2-40B4-BE49-F238E27FC236}">
                <a16:creationId xmlns:a16="http://schemas.microsoft.com/office/drawing/2014/main" id="{89362807-8077-9A35-7C1E-0114B68DF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925" y="2578053"/>
            <a:ext cx="2531525" cy="1687683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3" name="Slika 12" descr="Slika na kojoj se prikazuje snimka zaslona, tekst, Trokut, crta&#10;&#10;Opis je automatski generiran">
            <a:extLst>
              <a:ext uri="{FF2B5EF4-FFF2-40B4-BE49-F238E27FC236}">
                <a16:creationId xmlns:a16="http://schemas.microsoft.com/office/drawing/2014/main" id="{DD9ABA9B-8E71-9C27-005A-5DB0D5D47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924" y="4332117"/>
            <a:ext cx="2531525" cy="1687683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1" name="Rezervirano mjesto sadržaja 10" descr="Slika na kojoj se prikazuje snimka zaslona, Trokut, dizajn&#10;&#10;Opis je automatski generiran">
            <a:extLst>
              <a:ext uri="{FF2B5EF4-FFF2-40B4-BE49-F238E27FC236}">
                <a16:creationId xmlns:a16="http://schemas.microsoft.com/office/drawing/2014/main" id="{4D32533E-0363-8A50-AB45-50D82A056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84" y="4332117"/>
            <a:ext cx="2531525" cy="1687683"/>
          </a:xfrm>
          <a:prstGeom prst="roundRect">
            <a:avLst>
              <a:gd name="adj" fmla="val 1858"/>
            </a:avLst>
          </a:prstGeom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0">
                <a:extLst>
                  <a:ext uri="{FF2B5EF4-FFF2-40B4-BE49-F238E27FC236}">
                    <a16:creationId xmlns:a16="http://schemas.microsoft.com/office/drawing/2014/main" id="{81C89328-1A12-1546-D3F4-F8D2FE5DA0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45726" y="2603500"/>
                <a:ext cx="4647207" cy="3416300"/>
              </a:xfrm>
            </p:spPr>
            <p:txBody>
              <a:bodyPr anchor="ctr">
                <a:normAutofit fontScale="62500" lnSpcReduction="20000"/>
              </a:bodyPr>
              <a:lstStyle/>
              <a:p>
                <a:r>
                  <a:rPr lang="hr-HR" dirty="0"/>
                  <a:t>Grafovi prikazuju kvadrate apsolutnih vrijednosti desnih </a:t>
                </a:r>
                <a:r>
                  <a:rPr lang="hr-HR" dirty="0" err="1"/>
                  <a:t>eigenvektora</a:t>
                </a:r>
                <a:r>
                  <a:rPr lang="hr-HR" dirty="0"/>
                  <a:t> za sva </a:t>
                </a:r>
                <a:r>
                  <a:rPr lang="hr-HR" dirty="0" err="1"/>
                  <a:t>eigenstanja</a:t>
                </a:r>
                <a:r>
                  <a:rPr lang="hr-HR" dirty="0"/>
                  <a:t> pod PBC i OBC </a:t>
                </a:r>
              </a:p>
              <a:p>
                <a:pPr lvl="1"/>
                <a:r>
                  <a:rPr lang="hr-HR" dirty="0"/>
                  <a:t> g = 0.5 (prvi stupac) </a:t>
                </a:r>
              </a:p>
              <a:p>
                <a:pPr lvl="1"/>
                <a:r>
                  <a:rPr lang="hr-HR" dirty="0"/>
                  <a:t> g = 0.9 (drugi stupac)</a:t>
                </a:r>
              </a:p>
              <a:p>
                <a:r>
                  <a:rPr lang="hr-HR" dirty="0"/>
                  <a:t>PBC</a:t>
                </a:r>
              </a:p>
              <a:p>
                <a:pPr lvl="1"/>
                <a:r>
                  <a:rPr lang="hr-HR" dirty="0"/>
                  <a:t>Gustoća vjerojatnosti uniformna i za g = 0.5 i g = 0.9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hr-HR" dirty="0"/>
              </a:p>
              <a:p>
                <a:r>
                  <a:rPr lang="hr-HR" dirty="0"/>
                  <a:t>OBC</a:t>
                </a:r>
              </a:p>
              <a:p>
                <a:pPr lvl="1"/>
                <a:r>
                  <a:rPr lang="hr-HR" dirty="0"/>
                  <a:t>g = 0.5: vidimo da su sva stanja lokalizirana na nekoliko zadnjih čvorova lanca</a:t>
                </a:r>
              </a:p>
              <a:p>
                <a:pPr lvl="1"/>
                <a:r>
                  <a:rPr lang="hr-HR" dirty="0"/>
                  <a:t>g = 0.9: praktički svako stanje je lokalizirano na zadnjem čvoru lanca</a:t>
                </a:r>
              </a:p>
              <a:p>
                <a:pPr lvl="1"/>
                <a:r>
                  <a:rPr lang="hr-HR" dirty="0" err="1"/>
                  <a:t>Nehermitski</a:t>
                </a:r>
                <a:r>
                  <a:rPr lang="hr-HR" dirty="0"/>
                  <a:t> </a:t>
                </a:r>
                <a:r>
                  <a:rPr lang="hr-HR" i="1" dirty="0" err="1"/>
                  <a:t>skin</a:t>
                </a:r>
                <a:r>
                  <a:rPr lang="hr-HR" i="1" dirty="0"/>
                  <a:t> </a:t>
                </a:r>
                <a:r>
                  <a:rPr lang="hr-HR" dirty="0"/>
                  <a:t>efekt</a:t>
                </a:r>
              </a:p>
              <a:p>
                <a:r>
                  <a:rPr lang="hr-HR" dirty="0"/>
                  <a:t>Lokalizacija potiskuje </a:t>
                </a:r>
                <a:r>
                  <a:rPr lang="hr-HR" dirty="0" err="1"/>
                  <a:t>nehermitske</a:t>
                </a:r>
                <a:r>
                  <a:rPr lang="hr-HR" dirty="0"/>
                  <a:t> efekte i sistem se efektivno ponaša kao </a:t>
                </a:r>
                <a:r>
                  <a:rPr lang="hr-HR" dirty="0" err="1"/>
                  <a:t>hermitski</a:t>
                </a:r>
                <a:endParaRPr lang="en-US" dirty="0"/>
              </a:p>
            </p:txBody>
          </p:sp>
        </mc:Choice>
        <mc:Fallback xmlns="">
          <p:sp>
            <p:nvSpPr>
              <p:cNvPr id="28" name="Content Placeholder 20">
                <a:extLst>
                  <a:ext uri="{FF2B5EF4-FFF2-40B4-BE49-F238E27FC236}">
                    <a16:creationId xmlns:a16="http://schemas.microsoft.com/office/drawing/2014/main" id="{81C89328-1A12-1546-D3F4-F8D2FE5DA0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45726" y="2603500"/>
                <a:ext cx="4647207" cy="3416300"/>
              </a:xfrm>
              <a:blipFill>
                <a:blip r:embed="rId7"/>
                <a:stretch>
                  <a:fillRect t="-178" r="-131" b="-35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FFB2FF26-11FA-1DE4-4EB3-F09BC591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121B698-751F-B7C9-F775-4740E66E110F}"/>
              </a:ext>
            </a:extLst>
          </p:cNvPr>
          <p:cNvSpPr txBox="1"/>
          <p:nvPr/>
        </p:nvSpPr>
        <p:spPr>
          <a:xfrm>
            <a:off x="1139506" y="2883264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g = 0.5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4CF95FD-322F-F82E-15AB-C0470B0BBA04}"/>
              </a:ext>
            </a:extLst>
          </p:cNvPr>
          <p:cNvSpPr txBox="1"/>
          <p:nvPr/>
        </p:nvSpPr>
        <p:spPr>
          <a:xfrm>
            <a:off x="1139505" y="4710751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g = 0.5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3CB2ED1-69BB-05EF-B8D9-0793947C55E4}"/>
              </a:ext>
            </a:extLst>
          </p:cNvPr>
          <p:cNvSpPr txBox="1"/>
          <p:nvPr/>
        </p:nvSpPr>
        <p:spPr>
          <a:xfrm>
            <a:off x="3697667" y="4811713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g = 0.9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839834D-04CC-1134-4C0B-33AA6E20EA53}"/>
              </a:ext>
            </a:extLst>
          </p:cNvPr>
          <p:cNvSpPr txBox="1"/>
          <p:nvPr/>
        </p:nvSpPr>
        <p:spPr>
          <a:xfrm>
            <a:off x="3697667" y="2883263"/>
            <a:ext cx="595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/>
              <a:t>g = 0.9</a:t>
            </a:r>
          </a:p>
        </p:txBody>
      </p:sp>
    </p:spTree>
    <p:extLst>
      <p:ext uri="{BB962C8B-B14F-4D97-AF65-F5344CB8AC3E}">
        <p14:creationId xmlns:p14="http://schemas.microsoft.com/office/powerpoint/2010/main" val="2518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TM02900722[[fn=Soba za sastanke za ion]]</Template>
  <TotalTime>5952</TotalTime>
  <Words>1628</Words>
  <Application>Microsoft Office PowerPoint</Application>
  <PresentationFormat>Široki zaslon</PresentationFormat>
  <Paragraphs>196</Paragraphs>
  <Slides>22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9" baseType="lpstr">
      <vt:lpstr>Aptos</vt:lpstr>
      <vt:lpstr>Arial</vt:lpstr>
      <vt:lpstr>Cambria</vt:lpstr>
      <vt:lpstr>Cambria Math</vt:lpstr>
      <vt:lpstr>Century Gothic</vt:lpstr>
      <vt:lpstr>Wingdings 3</vt:lpstr>
      <vt:lpstr>Soba za sastanke za ion</vt:lpstr>
      <vt:lpstr>Višečestični problem u nehermitskoj kvantnoj mehanici</vt:lpstr>
      <vt:lpstr>„Klasična” kvantna fizika</vt:lpstr>
      <vt:lpstr>Nehermitska kvantna fizika</vt:lpstr>
      <vt:lpstr>Nehermitska kvantna fizika </vt:lpstr>
      <vt:lpstr>Hatano-Nelson model</vt:lpstr>
      <vt:lpstr>Rubni uvjeti u Hatano-Nelson modelu</vt:lpstr>
      <vt:lpstr>Energijski spektar u PBC</vt:lpstr>
      <vt:lpstr>Energijski spektar u OBC</vt:lpstr>
      <vt:lpstr>Gustoće vjerojatnosti</vt:lpstr>
      <vt:lpstr>Dva bozona na lancu</vt:lpstr>
      <vt:lpstr>Energijski spektar u ovisnosti o jakosti interakcije - PBC</vt:lpstr>
      <vt:lpstr>Energijski spektar u ovisnosti o jakosti interakcije- OBC</vt:lpstr>
      <vt:lpstr>Energijski spektri - diskusija</vt:lpstr>
      <vt:lpstr>Račun profila gustoće </vt:lpstr>
      <vt:lpstr>Diskusija</vt:lpstr>
      <vt:lpstr>Diskusija</vt:lpstr>
      <vt:lpstr>Račun dvočestične korelacijske funkcije</vt:lpstr>
      <vt:lpstr>g^((2) ) (|x_1-x_2 |)</vt:lpstr>
      <vt:lpstr>g^((2) ) (0, L/2)</vt:lpstr>
      <vt:lpstr>Zaključak</vt:lpstr>
      <vt:lpstr>Literatura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Marko Šimić</dc:creator>
  <cp:lastModifiedBy>Marko Šimić</cp:lastModifiedBy>
  <cp:revision>19</cp:revision>
  <dcterms:created xsi:type="dcterms:W3CDTF">2024-12-25T15:13:24Z</dcterms:created>
  <dcterms:modified xsi:type="dcterms:W3CDTF">2025-01-24T17:28:03Z</dcterms:modified>
</cp:coreProperties>
</file>