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9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1" r:id="rId17"/>
    <p:sldId id="290" r:id="rId18"/>
    <p:sldId id="293" r:id="rId19"/>
    <p:sldId id="294" r:id="rId20"/>
    <p:sldId id="276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A09D"/>
    <a:srgbClr val="26B2AF"/>
    <a:srgbClr val="BAE0E3"/>
    <a:srgbClr val="BBE1E4"/>
    <a:srgbClr val="5EC6C3"/>
    <a:srgbClr val="66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vijetli stil 1 - Isticanj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Svijetli stil 1 - Isticanj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ila, s rešetkom tablic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8" autoAdjust="0"/>
    <p:restoredTop sz="94660"/>
  </p:normalViewPr>
  <p:slideViewPr>
    <p:cSldViewPr snapToGrid="0">
      <p:cViewPr varScale="1">
        <p:scale>
          <a:sx n="89" d="100"/>
          <a:sy n="89" d="100"/>
        </p:scale>
        <p:origin x="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48465-B0E1-429D-BFDB-1CDA545CF758}" type="datetimeFigureOut">
              <a:rPr lang="hr-HR" smtClean="0"/>
              <a:t>25.1.2024.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5E930-C384-4771-93FE-C19805A990F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7945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00CC43-68BB-34EA-C846-2C546AD1A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1F3F484-A794-7409-004E-CACA9D282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107E76A-655D-A393-0E9E-3056F16D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23.1.2024.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212A00A-E514-957F-C8B5-CD672015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6952333-64C1-9B53-4393-DD1090FB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1693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B89673-6FBD-3CBF-59B1-A9327B8FA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3500DC-03AC-235E-411E-88678B0FC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5CF2C51-C22D-DDE6-C612-4BA42E245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23.1.2024.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4D9C36A-DC0F-C50D-0E10-83E477D33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7F118E4-E08B-0454-87C5-7A83DC2DF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480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47F1B795-60E6-3062-040D-299573F08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358D144-D4BA-B904-63D9-C4FBE3739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B5E15C1-B67D-DF5A-58D4-9C8F2D466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23.1.2024.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E716ACF-8DA6-7852-FB1C-224CCAC1D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F85AE78-407B-6B65-8CAE-41AE0B0A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4860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4F068D-EBDB-0A31-337D-D2C8325F3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FDF38A8-BCDA-089F-343C-1BD894A04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BF28CB3-BA64-AAA3-6C2A-17B717A9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23.1.2024.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C804535-DEAA-8D2C-64C9-C0852144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992527A-9DEC-ECA7-FB39-B3C09BCA3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529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E91877-AAF6-2756-DC52-A5245C3B9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E6C49C9-73E6-7D89-7400-8FEF247AA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A0A952-A893-98E6-67E2-31B4FFB0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23.1.2024.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6519D38-B79C-81F4-78FB-9BE25723B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EDB386B-C648-C00B-5AA3-37D9A87D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5570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A4599E-B096-92CB-F5A4-31D6F9057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7A87592-FDD2-3D78-7A7E-E4135564E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861FF77-16DB-A08E-9B51-63A8130F3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A498B70-4299-F7EF-E70A-0EA37A80D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23.1.2024.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54D2933-A0D4-0409-F3C3-48A241EE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6A02C7A-F58F-20E3-58A3-16BBCAAF8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2788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D917DD-C857-834C-A2D3-D0F02610D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81FDB32-D369-AC3F-0063-2CFC2492F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B591B10-67CD-7ACA-2532-09176F891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E4B13AA-C2B0-6E58-4ACC-B44D84DD7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87D5B21-9DAD-52D2-B0E2-BAB00FC67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7E4E2F00-3BA7-056A-B816-16ED94299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23.1.2024.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C600A70-85BC-BC2B-54F6-9B1025495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706FC0B-BEE6-FF11-819D-AB71D54D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589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7599F0-AE85-C05D-B300-2711BD584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0B785EA-1845-34D1-70A0-CDC0A909A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23.1.2024.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2EC61CD-3D16-3AB1-3878-8DF265F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5E1A770D-D4F5-9E14-BBA1-58FD29D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2161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E759D3ED-1EA7-E1C3-58CF-98A8B481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23.1.2024.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FF3B3F4-6F15-984E-DF38-B36A162EB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F47B8B2-D718-227C-5DC1-AF64753D4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356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6C854C-9A80-5392-DD26-8BEA6FEA6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550FCED-71D8-BDF8-9D20-46AA8F7D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DF5C033-0962-8A06-5A69-B1D427622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8E43ACF-6BF0-8F79-D3A8-E4C04E43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23.1.2024.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CEF8541-5DF9-6E34-ACEB-A542B3AD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D55E7A1-0471-6BC2-25E6-2AC882466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359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BC6E0F-C788-10C5-7639-585064C0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700FC66-5DFB-BE66-495C-D7682340AD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BDE46C2-6E59-5D96-8BE2-F14929B77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339D047-5C45-2340-73F8-347FA566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23.1.2024.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5192D6A-D0D9-875F-0342-0F94C7D5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368A2A1-8F82-16EC-501B-7928E665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183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7D7E1154-9FAD-4F79-9668-B91227FEA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49A8247-CA76-75AA-8115-C095A6C0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FA09537-EF06-7487-4D6B-9E53D4AFE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F28FA-2D03-40B6-8638-BC70AAD8ACDB}" type="datetimeFigureOut">
              <a:rPr lang="hr-HR" smtClean="0"/>
              <a:t>23.1.2024.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A165B85-F1B8-603C-F4ED-1AE5B7104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8017CB1-788C-A182-91D6-F31242243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176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6EF899-DD98-E758-5958-E6FF749D7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831" y="1299896"/>
            <a:ext cx="10668000" cy="2387600"/>
          </a:xfrm>
        </p:spPr>
        <p:txBody>
          <a:bodyPr>
            <a:normAutofit/>
          </a:bodyPr>
          <a:lstStyle/>
          <a:p>
            <a:r>
              <a:rPr lang="hr-HR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Stvaranje i karakterizacija ultrakratkih </a:t>
            </a:r>
            <a:r>
              <a:rPr lang="hr-HR" sz="4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pulseva</a:t>
            </a:r>
            <a:r>
              <a:rPr lang="hr-HR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 vidljivom dijelu spektra kroz nelinearno </a:t>
            </a:r>
            <a:r>
              <a:rPr lang="hr-HR" sz="4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multimodno</a:t>
            </a:r>
            <a:r>
              <a:rPr lang="hr-HR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miješanje u optičkom vlaknu</a:t>
            </a:r>
            <a:endParaRPr lang="hr-HR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6638178-3225-813B-E00C-B63F03F50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6013"/>
            <a:ext cx="9144000" cy="1655762"/>
          </a:xfrm>
        </p:spPr>
        <p:txBody>
          <a:bodyPr>
            <a:normAutofit/>
          </a:bodyPr>
          <a:lstStyle/>
          <a:p>
            <a:r>
              <a:rPr lang="hr-HR" sz="2800" dirty="0"/>
              <a:t>Nikola Gredičak</a:t>
            </a:r>
          </a:p>
          <a:p>
            <a:r>
              <a:rPr lang="hr-HR" sz="2800" i="1" dirty="0"/>
              <a:t>Fizički odsjek, Prirodoslovno-matematički fakultet, Zagreb</a:t>
            </a:r>
            <a:endParaRPr lang="hr-HR" sz="2800" dirty="0"/>
          </a:p>
          <a:p>
            <a:r>
              <a:rPr lang="hr-HR" sz="2000" dirty="0"/>
              <a:t>Mentor: doc. dr. sc. Silvije </a:t>
            </a:r>
            <a:r>
              <a:rPr lang="hr-HR" sz="2000" dirty="0" err="1"/>
              <a:t>Vdović</a:t>
            </a:r>
            <a:endParaRPr lang="hr-HR" sz="2000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7B7B6F2-5ADE-F32C-7D95-99E31EE371B5}"/>
              </a:ext>
            </a:extLst>
          </p:cNvPr>
          <p:cNvSpPr txBox="1"/>
          <p:nvPr/>
        </p:nvSpPr>
        <p:spPr>
          <a:xfrm>
            <a:off x="495299" y="276225"/>
            <a:ext cx="492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Samostalni seminar iz istraživanja u fizici</a:t>
            </a:r>
          </a:p>
        </p:txBody>
      </p:sp>
    </p:spTree>
    <p:extLst>
      <p:ext uri="{BB962C8B-B14F-4D97-AF65-F5344CB8AC3E}">
        <p14:creationId xmlns:p14="http://schemas.microsoft.com/office/powerpoint/2010/main" val="3302458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4C8AFF-1717-ED4F-5C1A-F30BFD646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42" y="-214829"/>
            <a:ext cx="3932237" cy="1600200"/>
          </a:xfrm>
        </p:spPr>
        <p:txBody>
          <a:bodyPr/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REZULTATI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A6604AE-A396-5A00-D278-EF203B672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5316" y="2057400"/>
            <a:ext cx="4057743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Spektri izlaznog pulsa iz HCF punjenog argonom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Kerr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 efekt: SPM i </a:t>
            </a: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ustrmljenje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Energija ulaznog laserskog pulsa je 500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J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 Centralna valna duljina 1030 nm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lika 5" descr="Slika na kojoj se prikazuje tekst, dijagram, radnja, snimka zaslona&#10;&#10;Opis je automatski generiran">
            <a:extLst>
              <a:ext uri="{FF2B5EF4-FFF2-40B4-BE49-F238E27FC236}">
                <a16:creationId xmlns:a16="http://schemas.microsoft.com/office/drawing/2014/main" id="{81865748-DF26-9670-F67A-7DBDA508F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7043" r="7657" b="-1949"/>
          <a:stretch/>
        </p:blipFill>
        <p:spPr>
          <a:xfrm>
            <a:off x="4227755" y="982634"/>
            <a:ext cx="7855971" cy="44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24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6F3E8B-83AC-994B-4CB0-7ACD1222E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2" y="-156743"/>
            <a:ext cx="12477056" cy="1600200"/>
          </a:xfrm>
        </p:spPr>
        <p:txBody>
          <a:bodyPr>
            <a:normAutofit/>
          </a:bodyPr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SHG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autokorelacija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na izlaznim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pulsevima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iz HCF-a punjenim s argonom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C48BAB5-C52B-8541-8656-4C9637AC2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Vremensko trajanje </a:t>
            </a:r>
            <a:r>
              <a:rPr lang="hr-HR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pulseva</a:t>
            </a: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nakon kompresije s cvrkutnim zrcalima.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Trajanje ulaznog pulsa je 170 </a:t>
            </a:r>
            <a:r>
              <a:rPr lang="hr-HR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fs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lika 5" descr="Slika na kojoj se prikazuje tekst, crta, dijagram, radnja&#10;&#10;Opis je automatski generiran">
            <a:extLst>
              <a:ext uri="{FF2B5EF4-FFF2-40B4-BE49-F238E27FC236}">
                <a16:creationId xmlns:a16="http://schemas.microsoft.com/office/drawing/2014/main" id="{D47C8682-CE4B-130D-98DD-6B66D284A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5510" r="7882" b="192"/>
          <a:stretch/>
        </p:blipFill>
        <p:spPr>
          <a:xfrm>
            <a:off x="4772025" y="1704317"/>
            <a:ext cx="7125933" cy="390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88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3C6EEE-1851-3FE3-A4FC-A59DA34C8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03250"/>
            <a:ext cx="6255075" cy="1600200"/>
          </a:xfrm>
        </p:spPr>
        <p:txBody>
          <a:bodyPr/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Širina vidljivog dijela spektra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E42FC02-1AFD-3CE8-CC0C-68C357AB7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809" y="1154017"/>
            <a:ext cx="6420328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HCF punjen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kriptonom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Razlika ulazne centralne valne duljine laserskog pulsa 1030 nm i najniža valna duljina izmjerenog spektra</a:t>
            </a:r>
          </a:p>
        </p:txBody>
      </p:sp>
      <p:pic>
        <p:nvPicPr>
          <p:cNvPr id="6" name="Slika 5" descr="Slika na kojoj se prikazuje tekst, dijagram, snimka zaslona, radnja&#10;&#10;Opis je automatski generiran">
            <a:extLst>
              <a:ext uri="{FF2B5EF4-FFF2-40B4-BE49-F238E27FC236}">
                <a16:creationId xmlns:a16="http://schemas.microsoft.com/office/drawing/2014/main" id="{EDCE8C22-B7B7-E053-1461-9B4F250B4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t="5639" r="6747" b="1668"/>
          <a:stretch/>
        </p:blipFill>
        <p:spPr>
          <a:xfrm>
            <a:off x="1885061" y="2407109"/>
            <a:ext cx="8206507" cy="42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98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335CC0-5F31-AAB0-C21F-10E50F95B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22" y="0"/>
            <a:ext cx="12166899" cy="1600200"/>
          </a:xfrm>
        </p:spPr>
        <p:txBody>
          <a:bodyPr/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Širina vidljivog dijela spektra podijeljenog po  zonama njegovog širenja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6D9F347-88C0-9B54-5321-0DD0E9527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1. zona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900" dirty="0">
                <a:latin typeface="Calibri" panose="020F0502020204030204" pitchFamily="34" charset="0"/>
                <a:cs typeface="Calibri" panose="020F0502020204030204" pitchFamily="34" charset="0"/>
              </a:rPr>
              <a:t>Širenje spektra se odvija linearno s energijom laserskog pulsa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900" dirty="0">
                <a:latin typeface="Calibri" panose="020F0502020204030204" pitchFamily="34" charset="0"/>
                <a:cs typeface="Calibri" panose="020F0502020204030204" pitchFamily="34" charset="0"/>
              </a:rPr>
              <a:t>Prevladava pojava SPM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zona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Š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irenje spektra pomo</a:t>
            </a: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ć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 stvaranja novih modova FWM</a:t>
            </a:r>
            <a:endParaRPr kumimoji="0" lang="hr-HR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zona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r-HR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Apsorpcija spektra unutar </a:t>
            </a:r>
            <a:r>
              <a:rPr lang="hr-HR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fibera</a:t>
            </a:r>
            <a:r>
              <a:rPr lang="hr-HR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veća nego li njegovo širenje pomoću FWM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 većim tlakom </a:t>
            </a:r>
            <a:r>
              <a:rPr lang="hr-HR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širenje 3. zone te pomak krivulje u lijevo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Najširi spektar na 2.6 bar i 500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μ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J energije pulsa</a:t>
            </a:r>
            <a:endParaRPr lang="hr-HR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kumimoji="0" lang="hr-H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lika 5" descr="Slika na kojoj se prikazuje tekst, snimka zaslona, dijagram, crta&#10;&#10;Opis je automatski generiran">
            <a:extLst>
              <a:ext uri="{FF2B5EF4-FFF2-40B4-BE49-F238E27FC236}">
                <a16:creationId xmlns:a16="http://schemas.microsoft.com/office/drawing/2014/main" id="{11904E84-543F-F331-9A43-F95974D93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276771"/>
            <a:ext cx="7162870" cy="537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78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DF9423-DDAE-4DB5-7F7D-CFB7687D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5" y="0"/>
            <a:ext cx="11951746" cy="1600200"/>
          </a:xfrm>
        </p:spPr>
        <p:txBody>
          <a:bodyPr>
            <a:normAutofit/>
          </a:bodyPr>
          <a:lstStyle/>
          <a:p>
            <a:r>
              <a:rPr lang="hr-HR" sz="25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Opti</a:t>
            </a:r>
            <a:r>
              <a:rPr lang="hr-HR" sz="2500" dirty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hr-HR" sz="25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ki spektar izlaznog pulsa iz HCF-a ispunjenog </a:t>
            </a:r>
            <a:r>
              <a:rPr lang="hr-HR" sz="25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kriptonom</a:t>
            </a:r>
            <a:r>
              <a:rPr lang="hr-HR" sz="25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na apsolutnom tlaku 2.6 bar.</a:t>
            </a:r>
            <a:endParaRPr lang="hr-H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Rezervirano mjesto sadržaja 9" descr="Slika na kojoj se prikazuje crta, radnja, dijagram, tekst&#10;&#10;Opis je automatski generiran">
            <a:extLst>
              <a:ext uri="{FF2B5EF4-FFF2-40B4-BE49-F238E27FC236}">
                <a16:creationId xmlns:a16="http://schemas.microsoft.com/office/drawing/2014/main" id="{ECB4E687-CDD1-92FB-54CA-FB4B4127A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43181" y="2216940"/>
            <a:ext cx="8853308" cy="4332587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A07304B-9196-448F-5002-8C881BCA3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181" y="2057400"/>
            <a:ext cx="9719945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Energija pulsa je izra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ž</a:t>
            </a:r>
            <a:r>
              <a:rPr lang="hr-H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ena u postocima maksimalne energije pulsa koja iznosi 500 </a:t>
            </a:r>
            <a:r>
              <a:rPr lang="el-G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hr-H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411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48B2DF-3902-E64B-4122-6FF7EF65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77" y="263563"/>
            <a:ext cx="10810743" cy="1600200"/>
          </a:xfrm>
        </p:spPr>
        <p:txBody>
          <a:bodyPr>
            <a:normAutofit/>
          </a:bodyPr>
          <a:lstStyle/>
          <a:p>
            <a:r>
              <a:rPr lang="hr-HR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Mjerenja duljine trajanja vidljivog dijela pulsa i njegovog spektralno vremenskog produkta FROG metodom.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AAFE857-CB86-0171-E8DF-D16556C9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568" y="1863763"/>
            <a:ext cx="7573432" cy="4048690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29020334-E5DA-22AB-578D-A7E6EE66FA47}"/>
              </a:ext>
            </a:extLst>
          </p:cNvPr>
          <p:cNvSpPr txBox="1"/>
          <p:nvPr/>
        </p:nvSpPr>
        <p:spPr>
          <a:xfrm>
            <a:off x="342004" y="2526312"/>
            <a:ext cx="41790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Mjerenja su vršena na 2.8 bar apsolutnog tlaka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kriptona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Energija pulsa E je izražena u postocima maksimalne ulazne energije pulsa koja iznosi 500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J. </a:t>
            </a:r>
          </a:p>
          <a:p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Trajanje ulaznog pulsa je 170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fs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99EC471E-425F-F215-2C8E-6A5558C19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78" y="5139494"/>
            <a:ext cx="3613877" cy="86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18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tekst, snimka zaslona, šarenilo, Multimedijski softver&#10;&#10;Opis je automatski generiran">
            <a:extLst>
              <a:ext uri="{FF2B5EF4-FFF2-40B4-BE49-F238E27FC236}">
                <a16:creationId xmlns:a16="http://schemas.microsoft.com/office/drawing/2014/main" id="{3E73D834-0C94-7130-515E-5C4BFF733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597" y="3656870"/>
            <a:ext cx="7748439" cy="310197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D4B5CAC-48CC-F628-75B0-E525C4798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32" y="-816386"/>
            <a:ext cx="8623702" cy="1600200"/>
          </a:xfrm>
        </p:spPr>
        <p:txBody>
          <a:bodyPr>
            <a:normAutofit/>
          </a:bodyPr>
          <a:lstStyle/>
          <a:p>
            <a:pPr algn="ctr"/>
            <a:r>
              <a:rPr lang="hr-HR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Usporedba rekonstruiranog FROG-a a) i izmjerenog FROG-a b)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zervirano mjesto sadržaja 5" descr="Slika na kojoj se prikazuje tekst, snimka zaslona, šarenilo, Multimedijski softver&#10;&#10;Opis je automatski generiran">
            <a:extLst>
              <a:ext uri="{FF2B5EF4-FFF2-40B4-BE49-F238E27FC236}">
                <a16:creationId xmlns:a16="http://schemas.microsoft.com/office/drawing/2014/main" id="{58793299-58C4-63CC-5B62-28AE7FEAE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61" y="860931"/>
            <a:ext cx="7739439" cy="2972938"/>
          </a:xfr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1EAD54EE-F56C-19BA-904B-574431384142}"/>
              </a:ext>
            </a:extLst>
          </p:cNvPr>
          <p:cNvSpPr txBox="1"/>
          <p:nvPr/>
        </p:nvSpPr>
        <p:spPr>
          <a:xfrm>
            <a:off x="542332" y="1897176"/>
            <a:ext cx="374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psolutni tlak 2.8 bar i 85% maksimalne energije ulaznog pulsa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928CBCE4-D89B-16A8-021C-D2B663293BB6}"/>
              </a:ext>
            </a:extLst>
          </p:cNvPr>
          <p:cNvSpPr txBox="1"/>
          <p:nvPr/>
        </p:nvSpPr>
        <p:spPr>
          <a:xfrm>
            <a:off x="342193" y="4884693"/>
            <a:ext cx="374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psolutni tlak 2.8 bar i 79% maksimalne energije ulaznog pulsa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570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EF67B5-2088-2A6A-4272-5379B8AF4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2" y="-501268"/>
            <a:ext cx="5472877" cy="1600200"/>
          </a:xfrm>
        </p:spPr>
        <p:txBody>
          <a:bodyPr>
            <a:normAutofit/>
          </a:bodyPr>
          <a:lstStyle/>
          <a:p>
            <a:r>
              <a:rPr lang="hr-HR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Usporedba opti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hr-HR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kog spektra i rekonstruiranog opti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hr-HR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kog spektra FROG-a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zervirano mjesto sadržaja 5" descr="Slika na kojoj se prikazuje tekst, Font, dijagram, snimka zaslona&#10;&#10;Opis je automatski generiran">
            <a:extLst>
              <a:ext uri="{FF2B5EF4-FFF2-40B4-BE49-F238E27FC236}">
                <a16:creationId xmlns:a16="http://schemas.microsoft.com/office/drawing/2014/main" id="{534A6061-B7CA-7FEB-5AEC-7F76A466C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/>
          <a:stretch/>
        </p:blipFill>
        <p:spPr>
          <a:xfrm>
            <a:off x="5442333" y="-199507"/>
            <a:ext cx="6749668" cy="3628507"/>
          </a:xfrm>
        </p:spPr>
      </p:pic>
      <p:pic>
        <p:nvPicPr>
          <p:cNvPr id="8" name="Slika 7" descr="Slika na kojoj se prikazuje tekst, dijagram, crta, radnja&#10;&#10;Opis je automatski generiran">
            <a:extLst>
              <a:ext uri="{FF2B5EF4-FFF2-40B4-BE49-F238E27FC236}">
                <a16:creationId xmlns:a16="http://schemas.microsoft.com/office/drawing/2014/main" id="{76A8BC71-602B-F677-C27C-415CCF9817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/>
          <a:stretch/>
        </p:blipFill>
        <p:spPr>
          <a:xfrm>
            <a:off x="5442330" y="3168463"/>
            <a:ext cx="6749669" cy="3689537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7AC0DF6F-CFB8-207B-C179-08E335AC31D7}"/>
              </a:ext>
            </a:extLst>
          </p:cNvPr>
          <p:cNvSpPr txBox="1"/>
          <p:nvPr/>
        </p:nvSpPr>
        <p:spPr>
          <a:xfrm>
            <a:off x="1364252" y="4815486"/>
            <a:ext cx="396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psolutni tlak 2.8 bar i 79% maksimalne energije ulaznog pulsa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89866A8-4433-E77D-DD6A-781F9859F6E9}"/>
              </a:ext>
            </a:extLst>
          </p:cNvPr>
          <p:cNvSpPr txBox="1"/>
          <p:nvPr/>
        </p:nvSpPr>
        <p:spPr>
          <a:xfrm>
            <a:off x="1474417" y="1294469"/>
            <a:ext cx="396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psolutni tlak 2.8 bar i 85% maksimalne energije ulaznog pulsa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80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niOkvir 7">
            <a:extLst>
              <a:ext uri="{FF2B5EF4-FFF2-40B4-BE49-F238E27FC236}">
                <a16:creationId xmlns:a16="http://schemas.microsoft.com/office/drawing/2014/main" id="{C9CDA5EC-2DB9-848A-AAB2-25B3AFA861E7}"/>
              </a:ext>
            </a:extLst>
          </p:cNvPr>
          <p:cNvSpPr txBox="1"/>
          <p:nvPr/>
        </p:nvSpPr>
        <p:spPr>
          <a:xfrm>
            <a:off x="192795" y="619553"/>
            <a:ext cx="1180641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hr-HR" sz="200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Širenje spektra i </a:t>
            </a:r>
            <a:r>
              <a:rPr lang="hr-HR" sz="200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superkontinuum</a:t>
            </a:r>
            <a:r>
              <a:rPr lang="hr-HR" sz="2000" b="1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hr-HR" sz="2000" b="0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hr-HR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HCF punjen argonom pokazuje širenje spektra s značajnim proširivanjem u smjeru manjih valnih duljina, što je povezano s pojavama </a:t>
            </a:r>
            <a:r>
              <a:rPr lang="hr-HR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samoustrmljenjem</a:t>
            </a:r>
            <a:r>
              <a:rPr lang="hr-HR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 SPM-om.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hr-HR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HCF punjen </a:t>
            </a:r>
            <a:r>
              <a:rPr lang="hr-HR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kriptonom</a:t>
            </a:r>
            <a:r>
              <a:rPr lang="hr-HR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pri većim energijama, pokazuje efekt FWM, stvarajući nove prostorne </a:t>
            </a:r>
            <a:r>
              <a:rPr lang="hr-HR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modove</a:t>
            </a:r>
            <a:r>
              <a:rPr lang="hr-HR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 rezultiraju naglim širenjem spektra u vidljivom dijelu.</a:t>
            </a:r>
          </a:p>
          <a:p>
            <a:pPr lvl="1" algn="l"/>
            <a:endParaRPr lang="hr-HR" b="0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hr-HR" sz="2000" dirty="0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hr-HR" sz="200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eneriranje kraćih </a:t>
            </a:r>
            <a:r>
              <a:rPr lang="hr-HR" sz="200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femtosekundnih</a:t>
            </a:r>
            <a:r>
              <a:rPr lang="hr-HR" sz="200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pulseva</a:t>
            </a:r>
            <a:r>
              <a:rPr lang="hr-HR" sz="200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 err="1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Pulsevi</a:t>
            </a:r>
            <a:r>
              <a:rPr lang="hr-HR" dirty="0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TL ne mogu se skratiti bolje nego li spektralno-vremenska neodređenost dopušta.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Izlazni </a:t>
            </a:r>
            <a:r>
              <a:rPr lang="hr-HR" dirty="0" err="1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pulsevi</a:t>
            </a:r>
            <a:r>
              <a:rPr lang="hr-HR" dirty="0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88% </a:t>
            </a:r>
            <a:r>
              <a:rPr lang="hr-HR" dirty="0" err="1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maksimamlne</a:t>
            </a:r>
            <a:r>
              <a:rPr lang="hr-HR" dirty="0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energije pulsa i 2.8 bar tlaka unutar HCF-a su kraći nego li ulazni </a:t>
            </a:r>
            <a:r>
              <a:rPr lang="hr-HR" dirty="0" err="1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pulsevi</a:t>
            </a:r>
            <a:r>
              <a:rPr lang="hr-HR" dirty="0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(170 </a:t>
            </a:r>
            <a:r>
              <a:rPr lang="hr-HR" dirty="0" err="1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</a:t>
            </a:r>
            <a:r>
              <a:rPr lang="hr-HR" dirty="0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hr-HR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Proširivanjem spektra ulaznog </a:t>
            </a:r>
            <a:r>
              <a:rPr lang="hr-HR" dirty="0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TL pulsa možemo ga skratiti dodatno s </a:t>
            </a:r>
            <a:r>
              <a:rPr lang="hr-HR" dirty="0" err="1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kompresibilnim</a:t>
            </a:r>
            <a:r>
              <a:rPr lang="hr-HR" dirty="0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metodama.</a:t>
            </a:r>
          </a:p>
          <a:p>
            <a:pPr lvl="1"/>
            <a:endParaRPr lang="hr-HR" dirty="0">
              <a:solidFill>
                <a:srgbClr val="37415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hr-HR" sz="200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Superkontinuum</a:t>
            </a:r>
            <a:r>
              <a:rPr lang="hr-HR" sz="200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 vidljivom dijelu i uvjeti eksperimenta: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hr-HR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HCF punjen </a:t>
            </a:r>
            <a:r>
              <a:rPr lang="hr-HR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kriptonom</a:t>
            </a:r>
            <a:r>
              <a:rPr lang="hr-HR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proizveo je </a:t>
            </a:r>
            <a:r>
              <a:rPr lang="hr-HR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superkontinuum</a:t>
            </a:r>
            <a:r>
              <a:rPr lang="hr-HR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 vidljivom dijelu spektra na 2.4 bar i 500 </a:t>
            </a:r>
            <a:r>
              <a:rPr lang="el-G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hr-HR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 energije pulsa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hr-HR" dirty="0">
                <a:solidFill>
                  <a:srgbClr val="374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r-HR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ajširi spektar postignut je pri tlaku 2.6 bar i 500 </a:t>
            </a:r>
            <a:r>
              <a:rPr lang="el-G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hr-HR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 energije pulsa.</a:t>
            </a:r>
          </a:p>
          <a:p>
            <a:pPr lvl="1" algn="l"/>
            <a:endParaRPr lang="hr-HR" b="0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hr-HR" sz="200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Primjene i perspektive: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hr-HR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Zaključuje se da HCF može biti koristan za generiranje ultrakratkih laserskih </a:t>
            </a:r>
            <a:r>
              <a:rPr lang="hr-HR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pulseva</a:t>
            </a:r>
            <a:r>
              <a:rPr lang="hr-HR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 vidljivom dijelu spektra, s potencijalom primjene u raznim spektroskopskim tehnikama za analizu kemijskih ili bioloških uzoraka,	 primjerice 2D spektroskopija na 2D materijalima</a:t>
            </a:r>
          </a:p>
        </p:txBody>
      </p:sp>
    </p:spTree>
    <p:extLst>
      <p:ext uri="{BB962C8B-B14F-4D97-AF65-F5344CB8AC3E}">
        <p14:creationId xmlns:p14="http://schemas.microsoft.com/office/powerpoint/2010/main" val="1642394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323DADFB-16AF-21FE-7805-700A6E2E2AEC}"/>
              </a:ext>
            </a:extLst>
          </p:cNvPr>
          <p:cNvSpPr txBox="1"/>
          <p:nvPr/>
        </p:nvSpPr>
        <p:spPr>
          <a:xfrm>
            <a:off x="0" y="1343507"/>
            <a:ext cx="120629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[1]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Poletti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F. (2014).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Nested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antiresonant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nodeless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hollow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fiber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Optics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Express, 22(20), 23807.</a:t>
            </a:r>
          </a:p>
          <a:p>
            <a:pPr>
              <a:lnSpc>
                <a:spcPct val="100000"/>
              </a:lnSpc>
            </a:pP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Suslov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D.,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Zvánovec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S.,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Dousek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D., &amp;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Komanec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M. (2020).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Hollow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-Core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Optical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Fibers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Radioengineering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29(3), 417–430. </a:t>
            </a:r>
          </a:p>
          <a:p>
            <a:pPr>
              <a:lnSpc>
                <a:spcPct val="100000"/>
              </a:lnSpc>
            </a:pP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[3] Geco-V3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Scanning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Autocorrelator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USER’S MANUAL</a:t>
            </a:r>
          </a:p>
          <a:p>
            <a:pPr>
              <a:lnSpc>
                <a:spcPct val="100000"/>
              </a:lnSpc>
            </a:pP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[4]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Forjan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Ultrabrza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tranzijentna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apsorpcija fotokemijskih reakcija. Diplomski rad. Zagreb: Prirodoslovno-matematički fakultet, 2018.</a:t>
            </a:r>
          </a:p>
          <a:p>
            <a:pPr>
              <a:lnSpc>
                <a:spcPct val="100000"/>
              </a:lnSpc>
            </a:pP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[5] Brusar, V.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Tranzijentna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apsorpcija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rodamina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B. Diplomski rad. Zagreb: Prirodoslovno-matematički fakultet, 2020.</a:t>
            </a:r>
          </a:p>
          <a:p>
            <a:pPr>
              <a:lnSpc>
                <a:spcPct val="100000"/>
              </a:lnSpc>
            </a:pP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[6]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Piccoli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R., Brown, J. N.,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Jeong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Y., Rovere, A.,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Zanotto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L.,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Gaarde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M. B.,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Legaré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F.,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Couairon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A.,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Travers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J. C.,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Morandotti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R., Schmidt, B. E., &amp;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Razzari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L. (2021).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Intense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few-cycle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visible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pulses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directly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generated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via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nonlinear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fibre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mode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mixing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Nature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Photonics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15(12), 884–889. </a:t>
            </a:r>
          </a:p>
          <a:p>
            <a:pPr>
              <a:lnSpc>
                <a:spcPct val="100000"/>
              </a:lnSpc>
            </a:pP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[7] FROG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K. W.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DeLong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R.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Trebino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Journ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(1994).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Optical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Society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America A, 11, 2429.</a:t>
            </a:r>
          </a:p>
          <a:p>
            <a:pPr>
              <a:lnSpc>
                <a:spcPct val="100000"/>
              </a:lnSpc>
            </a:pP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[8]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Gosnell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T. R., Taylor, A. J., &amp; Greene, D. P. (1990).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Supercontinuum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at 248 nm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high-pressure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gases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Optics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Letters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15(2), 130.</a:t>
            </a:r>
          </a:p>
          <a:p>
            <a:pPr>
              <a:lnSpc>
                <a:spcPct val="100000"/>
              </a:lnSpc>
            </a:pP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[9]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Levchenko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A. B.,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Ustinovski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N. N., &amp;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Zvorykin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B. D. (2010).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spectra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e-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excited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Ne, Ar,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Kr, pure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binary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mixtures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Journal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Chemical </a:t>
            </a:r>
            <a:r>
              <a:rPr lang="hr-HR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133(15).</a:t>
            </a:r>
          </a:p>
          <a:p>
            <a:br>
              <a:rPr lang="hr-HR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42E2239-88EE-784D-0D09-BF440AED0ADD}"/>
              </a:ext>
            </a:extLst>
          </p:cNvPr>
          <p:cNvSpPr txBox="1"/>
          <p:nvPr/>
        </p:nvSpPr>
        <p:spPr>
          <a:xfrm>
            <a:off x="396607" y="330506"/>
            <a:ext cx="4549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latin typeface="Calibri" panose="020F0502020204030204" pitchFamily="34" charset="0"/>
                <a:cs typeface="Calibri" panose="020F0502020204030204" pitchFamily="34" charset="0"/>
              </a:rPr>
              <a:t>LITERATURA</a:t>
            </a:r>
          </a:p>
        </p:txBody>
      </p:sp>
    </p:spTree>
    <p:extLst>
      <p:ext uri="{BB962C8B-B14F-4D97-AF65-F5344CB8AC3E}">
        <p14:creationId xmlns:p14="http://schemas.microsoft.com/office/powerpoint/2010/main" val="2229596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1DD362-29CE-D3C8-6E45-D2B5E77EF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40" y="2315047"/>
            <a:ext cx="3932237" cy="1600200"/>
          </a:xfrm>
        </p:spPr>
        <p:txBody>
          <a:bodyPr>
            <a:normAutofit/>
          </a:bodyPr>
          <a:lstStyle/>
          <a:p>
            <a:r>
              <a:rPr lang="hr-HR" sz="6000" b="1" dirty="0">
                <a:solidFill>
                  <a:srgbClr val="26B2AF"/>
                </a:solidFill>
              </a:rPr>
              <a:t>PREGLED</a:t>
            </a: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D883BD90-98E6-75E8-895A-6FD984BA8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575" y="495665"/>
            <a:ext cx="7585708" cy="5866670"/>
          </a:xfrm>
        </p:spPr>
        <p:txBody>
          <a:bodyPr>
            <a:normAutofit fontScale="70000" lnSpcReduction="20000"/>
          </a:bodyPr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Uvod</a:t>
            </a:r>
            <a:r>
              <a:rPr lang="hr-HR" dirty="0"/>
              <a:t>:</a:t>
            </a:r>
          </a:p>
          <a:p>
            <a:pPr lvl="2"/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HCF</a:t>
            </a:r>
          </a:p>
          <a:p>
            <a:pPr lvl="2"/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Modovi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Kerr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efekt-SPM i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ustrmljenje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FWM</a:t>
            </a:r>
          </a:p>
          <a:p>
            <a:pPr lvl="2"/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Spektralno-vremenski produkt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dirty="0">
                <a:solidFill>
                  <a:prstClr val="black"/>
                </a:solidFill>
                <a:latin typeface="Calibri" panose="020F0502020204030204"/>
              </a:rPr>
              <a:t>Metode i materijali</a:t>
            </a:r>
            <a:r>
              <a:rPr kumimoji="0" lang="hr-H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2">
              <a:spcBef>
                <a:spcPts val="1000"/>
              </a:spcBef>
              <a:defRPr/>
            </a:pP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Materijali</a:t>
            </a:r>
          </a:p>
          <a:p>
            <a:pPr lvl="2">
              <a:spcBef>
                <a:spcPts val="1000"/>
              </a:spcBef>
              <a:defRPr/>
            </a:pPr>
            <a:r>
              <a:rPr lang="hr-HR" dirty="0">
                <a:solidFill>
                  <a:prstClr val="black"/>
                </a:solidFill>
                <a:latin typeface="Calibri" panose="020F0502020204030204"/>
              </a:rPr>
              <a:t>Metode mjerenja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Rezultati:</a:t>
            </a:r>
          </a:p>
          <a:p>
            <a:pPr lvl="2">
              <a:spcBef>
                <a:spcPts val="1000"/>
              </a:spcBef>
              <a:defRPr/>
            </a:pP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Spektri izlaznog pulsa iz HCF punjenog argonom</a:t>
            </a:r>
            <a:endParaRPr kumimoji="0" lang="hr-H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spcBef>
                <a:spcPts val="1000"/>
              </a:spcBef>
              <a:defRPr/>
            </a:pP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SHG </a:t>
            </a:r>
            <a:r>
              <a:rPr kumimoji="0" lang="hr-HR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autokorelacija</a:t>
            </a: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 izlaznim </a:t>
            </a:r>
            <a:r>
              <a:rPr kumimoji="0" lang="hr-HR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pulsevima</a:t>
            </a: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iz HCF-a punjenim s argonom</a:t>
            </a:r>
          </a:p>
          <a:p>
            <a:pPr lvl="2">
              <a:spcBef>
                <a:spcPts val="1000"/>
              </a:spcBef>
              <a:defRPr/>
            </a:pPr>
            <a:r>
              <a:rPr lang="hr-HR" dirty="0">
                <a:solidFill>
                  <a:prstClr val="black"/>
                </a:solidFill>
                <a:latin typeface="Calibri" panose="020F0502020204030204"/>
              </a:rPr>
              <a:t>Generiranje vidljivog spektra </a:t>
            </a:r>
            <a:r>
              <a:rPr lang="hr-HR" dirty="0" err="1">
                <a:solidFill>
                  <a:prstClr val="black"/>
                </a:solidFill>
                <a:latin typeface="Calibri" panose="020F0502020204030204"/>
              </a:rPr>
              <a:t>kriptonom</a:t>
            </a:r>
            <a:endParaRPr lang="hr-HR" dirty="0">
              <a:solidFill>
                <a:prstClr val="black"/>
              </a:solidFill>
              <a:latin typeface="Calibri" panose="020F0502020204030204"/>
            </a:endParaRPr>
          </a:p>
          <a:p>
            <a:pPr lvl="2">
              <a:spcBef>
                <a:spcPts val="1000"/>
              </a:spcBef>
              <a:defRPr/>
            </a:pPr>
            <a:r>
              <a:rPr lang="hr-HR" sz="2400" b="0" i="0" u="none" strike="noStrike" baseline="0" dirty="0">
                <a:latin typeface="CMR10"/>
              </a:rPr>
              <a:t>Mjerenja duljine trajanja vidljivog dijela pulsa i njegovog spektralno vremenskog produkta FROG metodom.</a:t>
            </a:r>
          </a:p>
          <a:p>
            <a:pPr lvl="2">
              <a:spcBef>
                <a:spcPts val="1000"/>
              </a:spcBef>
              <a:defRPr/>
            </a:pPr>
            <a:r>
              <a:rPr lang="hr-HR" sz="2400" b="0" i="0" u="none" strike="noStrike" baseline="0" dirty="0">
                <a:latin typeface="CMR10"/>
              </a:rPr>
              <a:t>Usporedba rekonstruiranog FROG-a i izmjerenog FROG-a </a:t>
            </a:r>
          </a:p>
          <a:p>
            <a:pPr lvl="2">
              <a:spcBef>
                <a:spcPts val="1000"/>
              </a:spcBef>
              <a:defRPr/>
            </a:pPr>
            <a:r>
              <a:rPr lang="hr-HR" sz="2400" b="0" i="0" u="none" strike="noStrike" baseline="0" dirty="0">
                <a:latin typeface="CMR10"/>
              </a:rPr>
              <a:t>Usporedba opti</a:t>
            </a:r>
            <a:r>
              <a:rPr lang="hr-HR" sz="2400" dirty="0">
                <a:latin typeface="CMR10"/>
              </a:rPr>
              <a:t>č</a:t>
            </a:r>
            <a:r>
              <a:rPr lang="hr-HR" sz="2400" b="0" i="0" u="none" strike="noStrike" baseline="0" dirty="0">
                <a:latin typeface="CMR10"/>
              </a:rPr>
              <a:t>kog spektra i rekonstruiranog opti</a:t>
            </a:r>
            <a:r>
              <a:rPr lang="hr-HR" sz="2400" dirty="0">
                <a:latin typeface="CMR10"/>
              </a:rPr>
              <a:t>č</a:t>
            </a:r>
            <a:r>
              <a:rPr lang="hr-HR" sz="2400" b="0" i="0" u="none" strike="noStrike" baseline="0" dirty="0">
                <a:latin typeface="CMR10"/>
              </a:rPr>
              <a:t>kog spektra FROG-a</a:t>
            </a:r>
            <a:endParaRPr kumimoji="0" lang="hr-H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Zaključak</a:t>
            </a:r>
          </a:p>
          <a:p>
            <a:pPr>
              <a:defRPr/>
            </a:pP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Literatura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2">
              <a:spcBef>
                <a:spcPts val="1000"/>
              </a:spcBef>
              <a:defRPr/>
            </a:pPr>
            <a:endParaRPr kumimoji="0" lang="hr-H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2">
              <a:spcBef>
                <a:spcPts val="1000"/>
              </a:spcBef>
              <a:defRPr/>
            </a:pPr>
            <a:endParaRPr kumimoji="0" lang="hr-H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2">
              <a:spcBef>
                <a:spcPts val="1000"/>
              </a:spcBef>
              <a:defRPr/>
            </a:pPr>
            <a:endParaRPr kumimoji="0" lang="hr-H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2">
              <a:spcBef>
                <a:spcPts val="1000"/>
              </a:spcBef>
              <a:defRPr/>
            </a:pPr>
            <a:endParaRPr lang="hr-HR" dirty="0">
              <a:solidFill>
                <a:prstClr val="black"/>
              </a:solidFill>
              <a:latin typeface="Calibri" panose="020F0502020204030204"/>
            </a:endParaRPr>
          </a:p>
          <a:p>
            <a:pPr lvl="2">
              <a:spcBef>
                <a:spcPts val="1000"/>
              </a:spcBef>
              <a:defRPr/>
            </a:pPr>
            <a:endParaRPr lang="hr-HR" dirty="0">
              <a:solidFill>
                <a:prstClr val="black"/>
              </a:solidFill>
              <a:latin typeface="Calibri" panose="020F0502020204030204"/>
            </a:endParaRPr>
          </a:p>
          <a:p>
            <a:pPr lvl="2">
              <a:spcBef>
                <a:spcPts val="1000"/>
              </a:spcBef>
              <a:defRPr/>
            </a:pPr>
            <a:endParaRPr lang="hr-HR" dirty="0">
              <a:solidFill>
                <a:prstClr val="black"/>
              </a:solidFill>
              <a:latin typeface="Calibri" panose="020F0502020204030204"/>
            </a:endParaRPr>
          </a:p>
          <a:p>
            <a:pPr lvl="2">
              <a:spcBef>
                <a:spcPts val="1000"/>
              </a:spcBef>
              <a:defRPr/>
            </a:pPr>
            <a:endParaRPr kumimoji="0" lang="hr-H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2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58266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238D4E-8711-16AE-1C45-B13E9B17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E295AA-461B-BC02-06BF-4639A81F7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379D0707-52EC-EE8A-8D29-DA1DF258B602}"/>
              </a:ext>
            </a:extLst>
          </p:cNvPr>
          <p:cNvSpPr/>
          <p:nvPr/>
        </p:nvSpPr>
        <p:spPr>
          <a:xfrm>
            <a:off x="4077563" y="2644170"/>
            <a:ext cx="40368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9600" b="1" cap="none" spc="0" dirty="0">
                <a:ln w="0"/>
                <a:solidFill>
                  <a:srgbClr val="26B2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HVALA!</a:t>
            </a:r>
          </a:p>
        </p:txBody>
      </p:sp>
    </p:spTree>
    <p:extLst>
      <p:ext uri="{BB962C8B-B14F-4D97-AF65-F5344CB8AC3E}">
        <p14:creationId xmlns:p14="http://schemas.microsoft.com/office/powerpoint/2010/main" val="1789725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4C5240-9CF8-89F5-030B-18377947C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97" y="0"/>
            <a:ext cx="5040017" cy="1600200"/>
          </a:xfrm>
        </p:spPr>
        <p:txBody>
          <a:bodyPr/>
          <a:lstStyle/>
          <a:p>
            <a:r>
              <a:rPr lang="hr-HR" dirty="0"/>
              <a:t>HCF (eng. </a:t>
            </a:r>
            <a:r>
              <a:rPr lang="hr-HR" dirty="0" err="1"/>
              <a:t>Hollow</a:t>
            </a:r>
            <a:r>
              <a:rPr lang="hr-HR" dirty="0"/>
              <a:t> </a:t>
            </a:r>
            <a:r>
              <a:rPr lang="hr-HR" dirty="0" err="1"/>
              <a:t>core</a:t>
            </a:r>
            <a:r>
              <a:rPr lang="hr-HR" dirty="0"/>
              <a:t> </a:t>
            </a:r>
            <a:r>
              <a:rPr lang="hr-HR" dirty="0" err="1"/>
              <a:t>fiber</a:t>
            </a:r>
            <a:r>
              <a:rPr lang="hr-HR" dirty="0"/>
              <a:t>)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30C37F4-CAEE-61AC-A3D1-93F37BF61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4137" y="390906"/>
            <a:ext cx="6172200" cy="3332988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11FC883-FB33-9A39-EDD2-F1A08392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Indeks loma zraka ili vakuuma ve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ć</a:t>
            </a:r>
            <a:r>
              <a:rPr lang="hr-H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 od indeksa loma stakla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Kompenzacija:</a:t>
            </a:r>
            <a:endParaRPr lang="hr-HR" sz="20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6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hr-HR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skorištavanja fotonskog zabranjenog pojasa u strukturama fotonskih kristalnih vlakana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r-HR" sz="16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revolver opti</a:t>
            </a:r>
            <a:r>
              <a:rPr lang="hr-HR" sz="1600" dirty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hr-HR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kih vlakana </a:t>
            </a:r>
            <a:r>
              <a:rPr lang="hr-HR" sz="1600" dirty="0">
                <a:latin typeface="Calibri" panose="020F0502020204030204" pitchFamily="34" charset="0"/>
                <a:cs typeface="Calibri" panose="020F0502020204030204" pitchFamily="34" charset="0"/>
              </a:rPr>
              <a:t>š</a:t>
            </a:r>
            <a:r>
              <a:rPr lang="hr-HR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upljom jezgrom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r-HR" sz="16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6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hr-HR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lakana s negativnom zakrivljeno</a:t>
            </a:r>
            <a:r>
              <a:rPr lang="hr-HR" sz="1600" dirty="0">
                <a:latin typeface="Calibri" panose="020F0502020204030204" pitchFamily="34" charset="0"/>
                <a:cs typeface="Calibri" panose="020F0502020204030204" pitchFamily="34" charset="0"/>
              </a:rPr>
              <a:t>šću</a:t>
            </a:r>
            <a:endParaRPr lang="hr-HR" sz="16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9120D8E3-6947-80AB-E489-C838B7353360}"/>
              </a:ext>
            </a:extLst>
          </p:cNvPr>
          <p:cNvGrpSpPr/>
          <p:nvPr/>
        </p:nvGrpSpPr>
        <p:grpSpPr>
          <a:xfrm>
            <a:off x="6096000" y="3963194"/>
            <a:ext cx="5699051" cy="2679405"/>
            <a:chOff x="2690037" y="2371060"/>
            <a:chExt cx="5699051" cy="2679405"/>
          </a:xfrm>
        </p:grpSpPr>
        <p:pic>
          <p:nvPicPr>
            <p:cNvPr id="6" name="Slika 5">
              <a:extLst>
                <a:ext uri="{FF2B5EF4-FFF2-40B4-BE49-F238E27FC236}">
                  <a16:creationId xmlns:a16="http://schemas.microsoft.com/office/drawing/2014/main" id="{4046002A-C817-00C5-2FC3-72DBF30BC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649" t="29988" r="26874" b="19328"/>
            <a:stretch/>
          </p:blipFill>
          <p:spPr>
            <a:xfrm>
              <a:off x="2690037" y="2371060"/>
              <a:ext cx="5699051" cy="2679405"/>
            </a:xfrm>
            <a:prstGeom prst="rect">
              <a:avLst/>
            </a:prstGeom>
          </p:spPr>
        </p:pic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16312D23-29B2-DC6F-0D07-FA9F0E2E1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471" t="42793" r="81170" b="47304"/>
            <a:stretch/>
          </p:blipFill>
          <p:spPr>
            <a:xfrm>
              <a:off x="2690037" y="2371060"/>
              <a:ext cx="372140" cy="832830"/>
            </a:xfrm>
            <a:prstGeom prst="rect">
              <a:avLst/>
            </a:prstGeom>
          </p:spPr>
        </p:pic>
      </p:grpSp>
      <p:sp>
        <p:nvSpPr>
          <p:cNvPr id="9" name="TekstniOkvir 8">
            <a:extLst>
              <a:ext uri="{FF2B5EF4-FFF2-40B4-BE49-F238E27FC236}">
                <a16:creationId xmlns:a16="http://schemas.microsoft.com/office/drawing/2014/main" id="{A0A59B90-7C9B-46EF-3B13-BB0A6EA053DA}"/>
              </a:ext>
            </a:extLst>
          </p:cNvPr>
          <p:cNvSpPr txBox="1"/>
          <p:nvPr/>
        </p:nvSpPr>
        <p:spPr>
          <a:xfrm>
            <a:off x="7971649" y="4194943"/>
            <a:ext cx="227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Propagacija kroz HCF</a:t>
            </a:r>
          </a:p>
        </p:txBody>
      </p:sp>
    </p:spTree>
    <p:extLst>
      <p:ext uri="{BB962C8B-B14F-4D97-AF65-F5344CB8AC3E}">
        <p14:creationId xmlns:p14="http://schemas.microsoft.com/office/powerpoint/2010/main" val="4462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6E7619-8615-3AB7-32A8-41A996F6C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Modovi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5F89A37-D39D-61ED-E612-8ADC3658C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4977" y="1543604"/>
            <a:ext cx="4629150" cy="3314700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18A4383-BB34-0EE8-023E-CC9AEA732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937236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pecifi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prostorn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 oblik svjetlosnih valova koji se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š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ire kroz vlakno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Oblik ovisi o geometriji jezgre vlakna i disperziji materijala u vlaknu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Viši se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modovi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gibaju brže od nižih.</a:t>
            </a:r>
          </a:p>
        </p:txBody>
      </p:sp>
    </p:spTree>
    <p:extLst>
      <p:ext uri="{BB962C8B-B14F-4D97-AF65-F5344CB8AC3E}">
        <p14:creationId xmlns:p14="http://schemas.microsoft.com/office/powerpoint/2010/main" val="2080877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709BFB-5429-8393-F6A0-0A39AF4B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Kerr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efekt-SPM i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ustrmljenje</a:t>
            </a:r>
            <a:b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B31CBDAC-2DD8-82FA-398B-0FE550C05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1897" y="457200"/>
            <a:ext cx="5334000" cy="4000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zervirano mjesto teksta 3">
                <a:extLst>
                  <a:ext uri="{FF2B5EF4-FFF2-40B4-BE49-F238E27FC236}">
                    <a16:creationId xmlns:a16="http://schemas.microsoft.com/office/drawing/2014/main" id="{FB017E3B-6DEB-232E-2318-DBAAA77C4C32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7" y="2057400"/>
                <a:ext cx="5256213" cy="3811588"/>
              </a:xfrm>
            </p:spPr>
            <p:txBody>
              <a:bodyPr>
                <a:normAutofit fontScale="92500" lnSpcReduction="10000"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r-H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Kerr</a:t>
                </a:r>
                <a:r>
                  <a:rPr lang="hr-H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efekt</a:t>
                </a:r>
                <a:endParaRPr lang="hr-HR" sz="20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hr-HR" sz="19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hr-HR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hr-H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hr-H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hr-HR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hr-H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hr-H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hr-HR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endParaRPr lang="hr-HR" sz="1900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hr-HR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hr-HR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linearni indeks loma materijala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hr-HR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r-HR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nelinearni indeks loma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hr-HR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 intenzitet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hr-HR" sz="20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SPM (eng. </a:t>
                </a:r>
                <a:r>
                  <a:rPr lang="hr-HR" sz="20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Self</a:t>
                </a:r>
                <a:r>
                  <a:rPr lang="hr-HR" sz="20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hr-HR" sz="20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Phase</a:t>
                </a:r>
                <a:r>
                  <a:rPr lang="hr-HR" sz="20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hr-HR" sz="20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Modulation</a:t>
                </a:r>
                <a:r>
                  <a:rPr lang="hr-HR" sz="20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742950" lvl="1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hr-HR" sz="1900" b="0" i="0" u="none" strike="noStrike" baseline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opti</a:t>
                </a:r>
                <a:r>
                  <a:rPr lang="hr-HR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č</a:t>
                </a:r>
                <a:r>
                  <a:rPr lang="hr-HR" sz="1900" b="0" i="0" u="none" strike="noStrike" baseline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ki spektar širi oko centralne valne duljine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hr-H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Samoustrmljenje</a:t>
                </a:r>
                <a:endParaRPr kumimoji="0" lang="hr-H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kumimoji="0" lang="hr-HR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centar pulsa se giba sporije zbog velikog intenziteta nego li krila pulsa.</a:t>
                </a:r>
              </a:p>
              <a:p>
                <a:pPr marL="742950" lvl="1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kumimoji="0" lang="hr-HR" sz="1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ustrmljuje</a:t>
                </a:r>
                <a:r>
                  <a:rPr kumimoji="0" lang="hr-HR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prema prate</a:t>
                </a:r>
                <a:r>
                  <a:rPr lang="hr-HR" sz="19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ć</a:t>
                </a:r>
                <a:r>
                  <a:rPr kumimoji="0" lang="hr-HR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em krilu što uzrokuje </a:t>
                </a:r>
                <a:r>
                  <a:rPr lang="hr-HR" sz="19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š</a:t>
                </a:r>
                <a:r>
                  <a:rPr kumimoji="0" lang="hr-HR" sz="1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irenje</a:t>
                </a:r>
                <a:r>
                  <a:rPr kumimoji="0" lang="hr-HR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prema </a:t>
                </a:r>
                <a:r>
                  <a:rPr kumimoji="0" lang="hr-HR" sz="1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kra</a:t>
                </a:r>
                <a:r>
                  <a:rPr lang="hr-HR" sz="19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ć</a:t>
                </a:r>
                <a:r>
                  <a:rPr kumimoji="0" lang="hr-HR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im valnim duljinama</a:t>
                </a:r>
              </a:p>
              <a:p>
                <a:pPr marL="742950" lvl="1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endParaRPr lang="hr-HR" sz="1800" b="0" i="0" u="none" strike="noStrike" baseline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endParaRPr kumimoji="0" lang="hr-HR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hr-HR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Rezervirano mjesto teksta 3">
                <a:extLst>
                  <a:ext uri="{FF2B5EF4-FFF2-40B4-BE49-F238E27FC236}">
                    <a16:creationId xmlns:a16="http://schemas.microsoft.com/office/drawing/2014/main" id="{FB017E3B-6DEB-232E-2318-DBAAA77C4C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7" y="2057400"/>
                <a:ext cx="5256213" cy="3811588"/>
              </a:xfrm>
              <a:blipFill>
                <a:blip r:embed="rId3"/>
                <a:stretch>
                  <a:fillRect l="-1044" t="-208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lika 9">
            <a:extLst>
              <a:ext uri="{FF2B5EF4-FFF2-40B4-BE49-F238E27FC236}">
                <a16:creationId xmlns:a16="http://schemas.microsoft.com/office/drawing/2014/main" id="{A733E1D8-8C62-B015-3AE7-1CFF2E01E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897" y="5418373"/>
            <a:ext cx="5050465" cy="658134"/>
          </a:xfrm>
          <a:prstGeom prst="rect">
            <a:avLst/>
          </a:prstGeom>
        </p:spPr>
      </p:pic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3B7BC794-5910-C540-05FB-ADCD5D300211}"/>
              </a:ext>
            </a:extLst>
          </p:cNvPr>
          <p:cNvCxnSpPr/>
          <p:nvPr/>
        </p:nvCxnSpPr>
        <p:spPr>
          <a:xfrm flipH="1">
            <a:off x="10398642" y="5114260"/>
            <a:ext cx="340242" cy="304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91F1DD1C-FE34-6B37-BE0C-C6C7C5C9E498}"/>
              </a:ext>
            </a:extLst>
          </p:cNvPr>
          <p:cNvCxnSpPr/>
          <p:nvPr/>
        </p:nvCxnSpPr>
        <p:spPr>
          <a:xfrm>
            <a:off x="8059479" y="5252484"/>
            <a:ext cx="382772" cy="340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8E633EB-1DA2-97E6-E65E-4ABEDF43F0D7}"/>
              </a:ext>
            </a:extLst>
          </p:cNvPr>
          <p:cNvSpPr txBox="1"/>
          <p:nvPr/>
        </p:nvSpPr>
        <p:spPr>
          <a:xfrm>
            <a:off x="7122743" y="4896985"/>
            <a:ext cx="131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Kerr</a:t>
            </a:r>
            <a:r>
              <a:rPr lang="hr-HR" dirty="0"/>
              <a:t> efekt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CE80F4FC-E1EA-463A-73D0-49BBDA65346B}"/>
              </a:ext>
            </a:extLst>
          </p:cNvPr>
          <p:cNvSpPr txBox="1"/>
          <p:nvPr/>
        </p:nvSpPr>
        <p:spPr>
          <a:xfrm>
            <a:off x="9954179" y="4788347"/>
            <a:ext cx="131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FWM efekt</a:t>
            </a:r>
          </a:p>
        </p:txBody>
      </p:sp>
    </p:spTree>
    <p:extLst>
      <p:ext uri="{BB962C8B-B14F-4D97-AF65-F5344CB8AC3E}">
        <p14:creationId xmlns:p14="http://schemas.microsoft.com/office/powerpoint/2010/main" val="4072684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EE0F52-0498-0E66-D33A-23F9EDA0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77" y="-611188"/>
            <a:ext cx="5890621" cy="1600200"/>
          </a:xfrm>
        </p:spPr>
        <p:txBody>
          <a:bodyPr/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FWM (eng.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Wave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Mixing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" name="Rezervirano mjesto sadržaja 5" descr="Slika na kojoj se prikazuje snimka zaslona, 3D modeliranje, grafički dizajn, softver videoigre&#10;&#10;Opis je automatski generiran">
            <a:extLst>
              <a:ext uri="{FF2B5EF4-FFF2-40B4-BE49-F238E27FC236}">
                <a16:creationId xmlns:a16="http://schemas.microsoft.com/office/drawing/2014/main" id="{7999EAD1-68F4-AF84-E408-8C8346F15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90" y="989012"/>
            <a:ext cx="7246810" cy="2583528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1C8363-D238-D3DF-2B96-92B529DC4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639" y="1406248"/>
            <a:ext cx="3932237" cy="3811588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i-FI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ri vala medusobno djeluju kako</a:t>
            </a:r>
          </a:p>
          <a:p>
            <a:pPr algn="l"/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bi proizveli novi val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Dok traje razmjena energije </a:t>
            </a:r>
            <a:r>
              <a:rPr lang="hr-HR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izmedu</a:t>
            </a: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modova</a:t>
            </a: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nove frekvencije se stvaraju unutar </a:t>
            </a:r>
            <a:r>
              <a:rPr lang="hr-HR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modova</a:t>
            </a: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pomo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ć</a:t>
            </a: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u SPM-a.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Nelinearni koeficijenti ovise o vrsti i tlaku plina u HCF-u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Generirani spektar nastao nelinearnim pojavama zovemo </a:t>
            </a: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superkontinuum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44F5D066-24A8-4539-89F5-40BB457E5589}"/>
              </a:ext>
            </a:extLst>
          </p:cNvPr>
          <p:cNvGrpSpPr/>
          <p:nvPr/>
        </p:nvGrpSpPr>
        <p:grpSpPr>
          <a:xfrm>
            <a:off x="3113104" y="3976852"/>
            <a:ext cx="5786587" cy="1195888"/>
            <a:chOff x="2686309" y="3913474"/>
            <a:chExt cx="5341790" cy="1288160"/>
          </a:xfrm>
        </p:grpSpPr>
        <p:pic>
          <p:nvPicPr>
            <p:cNvPr id="14" name="Slika 13">
              <a:extLst>
                <a:ext uri="{FF2B5EF4-FFF2-40B4-BE49-F238E27FC236}">
                  <a16:creationId xmlns:a16="http://schemas.microsoft.com/office/drawing/2014/main" id="{D23F70B8-6FB1-E367-1AD6-E0F883643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6309" y="4543500"/>
              <a:ext cx="5050465" cy="658134"/>
            </a:xfrm>
            <a:prstGeom prst="rect">
              <a:avLst/>
            </a:prstGeom>
          </p:spPr>
        </p:pic>
        <p:cxnSp>
          <p:nvCxnSpPr>
            <p:cNvPr id="15" name="Ravni poveznik sa strelicom 14">
              <a:extLst>
                <a:ext uri="{FF2B5EF4-FFF2-40B4-BE49-F238E27FC236}">
                  <a16:creationId xmlns:a16="http://schemas.microsoft.com/office/drawing/2014/main" id="{A8C29DD5-BE9D-7E64-77C3-225A6895BEC5}"/>
                </a:ext>
              </a:extLst>
            </p:cNvPr>
            <p:cNvCxnSpPr/>
            <p:nvPr/>
          </p:nvCxnSpPr>
          <p:spPr>
            <a:xfrm flipH="1">
              <a:off x="7153054" y="4239387"/>
              <a:ext cx="340242" cy="3041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avni poveznik sa strelicom 15">
              <a:extLst>
                <a:ext uri="{FF2B5EF4-FFF2-40B4-BE49-F238E27FC236}">
                  <a16:creationId xmlns:a16="http://schemas.microsoft.com/office/drawing/2014/main" id="{11B57D2E-9CB4-6C31-ADC0-B51CBFF496B1}"/>
                </a:ext>
              </a:extLst>
            </p:cNvPr>
            <p:cNvCxnSpPr/>
            <p:nvPr/>
          </p:nvCxnSpPr>
          <p:spPr>
            <a:xfrm>
              <a:off x="4813891" y="4377611"/>
              <a:ext cx="382772" cy="3402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niOkvir 16">
              <a:extLst>
                <a:ext uri="{FF2B5EF4-FFF2-40B4-BE49-F238E27FC236}">
                  <a16:creationId xmlns:a16="http://schemas.microsoft.com/office/drawing/2014/main" id="{64389AFF-6567-4FA3-EFDD-A71451322026}"/>
                </a:ext>
              </a:extLst>
            </p:cNvPr>
            <p:cNvSpPr txBox="1"/>
            <p:nvPr/>
          </p:nvSpPr>
          <p:spPr>
            <a:xfrm>
              <a:off x="3877155" y="4022112"/>
              <a:ext cx="1319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err="1"/>
                <a:t>Kerr</a:t>
              </a:r>
              <a:r>
                <a:rPr lang="hr-HR" dirty="0"/>
                <a:t> efekt</a:t>
              </a:r>
            </a:p>
          </p:txBody>
        </p:sp>
        <p:sp>
          <p:nvSpPr>
            <p:cNvPr id="18" name="TekstniOkvir 17">
              <a:extLst>
                <a:ext uri="{FF2B5EF4-FFF2-40B4-BE49-F238E27FC236}">
                  <a16:creationId xmlns:a16="http://schemas.microsoft.com/office/drawing/2014/main" id="{B3541AFF-2B6D-AD54-FB68-30931659B02F}"/>
                </a:ext>
              </a:extLst>
            </p:cNvPr>
            <p:cNvSpPr txBox="1"/>
            <p:nvPr/>
          </p:nvSpPr>
          <p:spPr>
            <a:xfrm>
              <a:off x="6708591" y="3913474"/>
              <a:ext cx="1319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FWM efekt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50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674400-324E-3DF7-19EA-F8230B33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1" y="-722125"/>
            <a:ext cx="5422789" cy="1600200"/>
          </a:xfrm>
        </p:spPr>
        <p:txBody>
          <a:bodyPr/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Spektralno-vremenski produkt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EEA2D2A-203A-1AD5-56CC-E4BF0B4A1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2223" y="1012899"/>
            <a:ext cx="6691566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Vremenski oblik pulsa opisan </a:t>
            </a: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Gaussijanom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Produkt </a:t>
            </a: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Fourierovih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 transformacija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Pulsevi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 ograničeni transformacijom TL (eng. </a:t>
            </a: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transform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limited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Pulsevi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 s pojavom SPM nisu TL mogu se </a:t>
            </a: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kompresirati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0B31FA1-5AEC-45F4-4A21-58867128B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848" y="2932464"/>
            <a:ext cx="3199535" cy="909512"/>
          </a:xfrm>
          <a:prstGeom prst="rect">
            <a:avLst/>
          </a:prstGeom>
        </p:spPr>
      </p:pic>
      <p:sp>
        <p:nvSpPr>
          <p:cNvPr id="7" name="Rezervirano mjesto teksta 3">
            <a:extLst>
              <a:ext uri="{FF2B5EF4-FFF2-40B4-BE49-F238E27FC236}">
                <a16:creationId xmlns:a16="http://schemas.microsoft.com/office/drawing/2014/main" id="{B00ACFFB-9BF8-DCB7-A6B3-93AE4E51D083}"/>
              </a:ext>
            </a:extLst>
          </p:cNvPr>
          <p:cNvSpPr txBox="1">
            <a:spLocks/>
          </p:cNvSpPr>
          <p:nvPr/>
        </p:nvSpPr>
        <p:spPr>
          <a:xfrm>
            <a:off x="1357217" y="4093111"/>
            <a:ext cx="5536572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t-FWHM pulsa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Δν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-spektralna širina</a:t>
            </a:r>
          </a:p>
        </p:txBody>
      </p:sp>
      <p:pic>
        <p:nvPicPr>
          <p:cNvPr id="1026" name="Picture 2" descr="Dispersion compensation devices: (a) chirped mirrors; (b) a pair of... |  Download Scientific Diagram">
            <a:extLst>
              <a:ext uri="{FF2B5EF4-FFF2-40B4-BE49-F238E27FC236}">
                <a16:creationId xmlns:a16="http://schemas.microsoft.com/office/drawing/2014/main" id="{2ED083D3-7756-7E71-4997-92DF52123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748" y="2137573"/>
            <a:ext cx="6185084" cy="4642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850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58198FD-8128-497C-B9D5-B64B2D26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84" r="-2484"/>
          <a:stretch/>
        </p:blipFill>
        <p:spPr>
          <a:xfrm>
            <a:off x="2797264" y="2882007"/>
            <a:ext cx="4178596" cy="248801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725E28E-9A84-612A-F9F7-DB75FF939F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79"/>
          <a:stretch/>
        </p:blipFill>
        <p:spPr>
          <a:xfrm>
            <a:off x="4841646" y="5203848"/>
            <a:ext cx="2857500" cy="233804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5666A60-0538-F9AA-07B6-668DE7689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438" y="5203849"/>
            <a:ext cx="1652418" cy="1652418"/>
          </a:xfrm>
          <a:prstGeom prst="ellipse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DA613BD-A287-BC61-D31E-6FE55CF98B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33"/>
          <a:stretch/>
        </p:blipFill>
        <p:spPr>
          <a:xfrm>
            <a:off x="6852062" y="2111131"/>
            <a:ext cx="5097385" cy="361920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20BAFD3-3336-A64C-3A98-BE03E3D2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90" y="-491756"/>
            <a:ext cx="3932237" cy="1600200"/>
          </a:xfrm>
        </p:spPr>
        <p:txBody>
          <a:bodyPr/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METODE I MATERIJALI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76658B3-A6B9-9A23-2DA4-435942246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389" y="1108444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Oprema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Few-cvcle</a:t>
            </a: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jednomodalni</a:t>
            </a:r>
            <a:r>
              <a:rPr lang="hr-HR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HCF punjen argonom ili </a:t>
            </a:r>
            <a:r>
              <a:rPr lang="hr-HR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kriptonom</a:t>
            </a:r>
            <a:endParaRPr lang="hr-HR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Laser </a:t>
            </a: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Light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Conversion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Pharos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Spektrometri HR4000 i Ocean </a:t>
            </a: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Optics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 S2000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GECO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Filteri, zrcala i cvrkutna zrcala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BF55CF9-7397-4E53-BC2D-D852C6BCA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039" y="232144"/>
            <a:ext cx="7182757" cy="220271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311E9B6-3175-AF4E-7533-B56335CA04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26" t="9194" r="14627" b="9300"/>
          <a:stretch/>
        </p:blipFill>
        <p:spPr>
          <a:xfrm>
            <a:off x="242553" y="3520429"/>
            <a:ext cx="2413591" cy="310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8627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D3BE72-015D-7E6D-9739-FB445DC45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Metode mjerenja</a:t>
            </a:r>
          </a:p>
        </p:txBody>
      </p:sp>
      <p:pic>
        <p:nvPicPr>
          <p:cNvPr id="9" name="Rezervirano mjesto sadržaja 8" descr="Slika na kojoj se prikazuje snimka zaslona, grafika, grafički dizajn, crta&#10;&#10;Opis je automatski generiran">
            <a:extLst>
              <a:ext uri="{FF2B5EF4-FFF2-40B4-BE49-F238E27FC236}">
                <a16:creationId xmlns:a16="http://schemas.microsoft.com/office/drawing/2014/main" id="{7A0E0C6F-B1A5-3785-DD19-B4503B076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643" y="1550020"/>
            <a:ext cx="6172200" cy="3170394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E2CA6E6-AD29-7E02-4EC5-E03901FF3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284" y="2103729"/>
            <a:ext cx="5610857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Intenzitetska </a:t>
            </a:r>
            <a:r>
              <a:rPr lang="hr-HR" sz="20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autokorelacija</a:t>
            </a:r>
            <a:r>
              <a:rPr lang="hr-H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uz pomo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ć SHG (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Harmonic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Sustav za detekciju </a:t>
            </a:r>
            <a:r>
              <a:rPr lang="hr-H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fotodioda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Mjeri trajanje pulsova</a:t>
            </a:r>
          </a:p>
          <a:p>
            <a:endParaRPr lang="hr-HR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FROG (</a:t>
            </a:r>
            <a:r>
              <a:rPr lang="en-US" sz="20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eng.</a:t>
            </a:r>
            <a:r>
              <a:rPr lang="en-US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Frequency Resolved Optical Gating</a:t>
            </a:r>
            <a:r>
              <a:rPr lang="hr-HR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Sustav za detekciju spektrometar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Potpuna karakterizacija pulsa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Mjerenja su obrađena u programu</a:t>
            </a:r>
          </a:p>
        </p:txBody>
      </p:sp>
    </p:spTree>
    <p:extLst>
      <p:ext uri="{BB962C8B-B14F-4D97-AF65-F5344CB8AC3E}">
        <p14:creationId xmlns:p14="http://schemas.microsoft.com/office/powerpoint/2010/main" val="32483109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5332</TotalTime>
  <Words>1219</Words>
  <Application>Microsoft Office PowerPoint</Application>
  <PresentationFormat>Široki zaslon</PresentationFormat>
  <Paragraphs>152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Cambria Math</vt:lpstr>
      <vt:lpstr>CMR10</vt:lpstr>
      <vt:lpstr>Tema sustava Office</vt:lpstr>
      <vt:lpstr>Stvaranje i karakterizacija ultrakratkih pulseva u vidljivom dijelu spektra kroz nelinearno multimodno miješanje u optičkom vlaknu</vt:lpstr>
      <vt:lpstr>PREGLED</vt:lpstr>
      <vt:lpstr>HCF (eng. Hollow core fiber)</vt:lpstr>
      <vt:lpstr>Modovi</vt:lpstr>
      <vt:lpstr>Kerr efekt-SPM i ustrmljenje </vt:lpstr>
      <vt:lpstr>FWM (eng. Four Wave Mixing)</vt:lpstr>
      <vt:lpstr>Spektralno-vremenski produkt</vt:lpstr>
      <vt:lpstr>METODE I MATERIJALI</vt:lpstr>
      <vt:lpstr>Metode mjerenja</vt:lpstr>
      <vt:lpstr>REZULTATI</vt:lpstr>
      <vt:lpstr>SHG autokorelacija na izlaznim pulsevima iz HCF-a punjenim s argonom</vt:lpstr>
      <vt:lpstr>Širina vidljivog dijela spektra</vt:lpstr>
      <vt:lpstr>Širina vidljivog dijela spektra podijeljenog po  zonama njegovog širenja</vt:lpstr>
      <vt:lpstr>Optički spektar izlaznog pulsa iz HCF-a ispunjenog kriptonom na apsolutnom tlaku 2.6 bar.</vt:lpstr>
      <vt:lpstr>Mjerenja duljine trajanja vidljivog dijela pulsa i njegovog spektralno vremenskog produkta FROG metodom.</vt:lpstr>
      <vt:lpstr>Usporedba rekonstruiranog FROG-a a) i izmjerenog FROG-a b)</vt:lpstr>
      <vt:lpstr>Usporedba optičkog spektra i rekonstruiranog optičkog spektra FROG-a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Tanki slojevi aluminijeva anodnog oksida za primjenu u diodama s učinkom kvantnog tuneliranja</dc:title>
  <dc:creator>Ana Marija Bićanić</dc:creator>
  <cp:lastModifiedBy>Nikola Gredičak</cp:lastModifiedBy>
  <cp:revision>21</cp:revision>
  <dcterms:created xsi:type="dcterms:W3CDTF">2023-01-23T14:08:04Z</dcterms:created>
  <dcterms:modified xsi:type="dcterms:W3CDTF">2024-01-26T18:28:39Z</dcterms:modified>
</cp:coreProperties>
</file>