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omments/modernComment_100_6F785EA.xml" ContentType="application/vnd.ms-powerpoint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comments/modernComment_10F_BF5AC47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63" r:id="rId4"/>
    <p:sldId id="273" r:id="rId5"/>
    <p:sldId id="274" r:id="rId6"/>
    <p:sldId id="260" r:id="rId7"/>
    <p:sldId id="270" r:id="rId8"/>
    <p:sldId id="275" r:id="rId9"/>
    <p:sldId id="266" r:id="rId10"/>
    <p:sldId id="268" r:id="rId11"/>
    <p:sldId id="267" r:id="rId12"/>
    <p:sldId id="269" r:id="rId13"/>
    <p:sldId id="265" r:id="rId14"/>
    <p:sldId id="271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722D8E-2498-4991-8A08-6D1E6F55EB47}">
          <p14:sldIdLst>
            <p14:sldId id="256"/>
          </p14:sldIdLst>
        </p14:section>
        <p14:section name="Uvod" id="{C7E9BB01-C7B2-4CDC-ADAA-1ABFB4532A8E}">
          <p14:sldIdLst>
            <p14:sldId id="272"/>
            <p14:sldId id="263"/>
          </p14:sldIdLst>
        </p14:section>
        <p14:section name="Uzorci" id="{9B66539D-617A-45B6-9022-5C762EFB0B3F}">
          <p14:sldIdLst>
            <p14:sldId id="273"/>
          </p14:sldIdLst>
        </p14:section>
        <p14:section name="Metode" id="{B2E37139-0436-4EA8-BE21-907D4D7223AB}">
          <p14:sldIdLst>
            <p14:sldId id="274"/>
            <p14:sldId id="260"/>
            <p14:sldId id="270"/>
          </p14:sldIdLst>
        </p14:section>
        <p14:section name="Rezultati" id="{6E512EE1-E70C-47DD-AA50-6C2417094A89}">
          <p14:sldIdLst>
            <p14:sldId id="275"/>
            <p14:sldId id="266"/>
            <p14:sldId id="268"/>
            <p14:sldId id="267"/>
            <p14:sldId id="269"/>
          </p14:sldIdLst>
        </p14:section>
        <p14:section name="Zaključak" id="{2B311495-4D79-4FFA-8133-33FBE72F5AAB}">
          <p14:sldIdLst>
            <p14:sldId id="26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7AF553-93B1-8477-27F4-353226B97EC8}" name="Noah Somun" initials="NS" userId="Noah Somu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0_6F785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CA471A-16F1-4B5A-95B8-B393921E9CD3}" authorId="{9A7AF553-93B1-8477-27F4-353226B97EC8}" created="2023-01-23T15:56:53.082">
    <pc:sldMkLst xmlns:pc="http://schemas.microsoft.com/office/powerpoint/2013/main/command">
      <pc:docMk/>
      <pc:sldMk cId="116884970" sldId="256"/>
    </pc:sldMkLst>
    <p188:pos x="0" y="0"/>
    <p188:txBody>
      <a:bodyPr/>
      <a:lstStyle/>
      <a:p>
        <a:r>
          <a:rPr lang="hr-HR"/>
          <a:t>Progress Indicator: Ignore this slide</a:t>
        </a:r>
      </a:p>
    </p188:txBody>
  </p188:cm>
</p188:cmLst>
</file>

<file path=ppt/comments/modernComment_10F_BF5AC4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CF4E22-F6AD-493D-A535-AB5322A02C0E}" authorId="{9A7AF553-93B1-8477-27F4-353226B97EC8}" created="2023-01-23T22:37:31.378">
    <pc:sldMkLst xmlns:pc="http://schemas.microsoft.com/office/powerpoint/2013/main/command">
      <pc:docMk/>
      <pc:sldMk cId="3210396793" sldId="271"/>
    </pc:sldMkLst>
    <p188:pos x="0" y="0"/>
    <p188:txBody>
      <a:bodyPr/>
      <a:lstStyle/>
      <a:p>
        <a:r>
          <a:rPr lang="hr-HR"/>
          <a:t>Progress Indicator: Ignore this slide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C6BEB-5CA0-4AEE-A74D-A3D4577124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6E8AA-8A78-468E-A6BA-51F1E490508B}">
      <dgm:prSet custT="1"/>
      <dgm:spPr/>
      <dgm:t>
        <a:bodyPr/>
        <a:lstStyle/>
        <a:p>
          <a:pPr algn="ctr"/>
          <a:r>
            <a:rPr lang="hr-HR" sz="2800" b="0" dirty="0"/>
            <a:t>STO-Nb</a:t>
          </a:r>
          <a:endParaRPr lang="en-US" sz="2800" dirty="0"/>
        </a:p>
      </dgm:t>
    </dgm:pt>
    <dgm:pt modelId="{67017BE6-F084-43A9-A3FD-0B3F784CAD87}" type="parTrans" cxnId="{FC823423-B147-4DAC-BF9F-326B475E2284}">
      <dgm:prSet/>
      <dgm:spPr/>
      <dgm:t>
        <a:bodyPr/>
        <a:lstStyle/>
        <a:p>
          <a:endParaRPr lang="en-US"/>
        </a:p>
      </dgm:t>
    </dgm:pt>
    <dgm:pt modelId="{613CEFF3-BB5F-4B40-9D40-BE1BC3C303C6}" type="sibTrans" cxnId="{FC823423-B147-4DAC-BF9F-326B475E2284}">
      <dgm:prSet/>
      <dgm:spPr/>
      <dgm:t>
        <a:bodyPr/>
        <a:lstStyle/>
        <a:p>
          <a:endParaRPr lang="en-US"/>
        </a:p>
      </dgm:t>
    </dgm:pt>
    <dgm:pt modelId="{57A7810C-6CC4-48A6-BDF2-ADA205CEB3D6}" type="pres">
      <dgm:prSet presAssocID="{588C6BEB-5CA0-4AEE-A74D-A3D457712485}" presName="linear" presStyleCnt="0">
        <dgm:presLayoutVars>
          <dgm:dir/>
          <dgm:animLvl val="lvl"/>
          <dgm:resizeHandles val="exact"/>
        </dgm:presLayoutVars>
      </dgm:prSet>
      <dgm:spPr/>
    </dgm:pt>
    <dgm:pt modelId="{A7598FED-23A6-4C95-8FBE-25546D5C5329}" type="pres">
      <dgm:prSet presAssocID="{E556E8AA-8A78-468E-A6BA-51F1E490508B}" presName="parentLin" presStyleCnt="0"/>
      <dgm:spPr/>
    </dgm:pt>
    <dgm:pt modelId="{764EC7EC-8425-440C-B6D2-21341871B4CB}" type="pres">
      <dgm:prSet presAssocID="{E556E8AA-8A78-468E-A6BA-51F1E490508B}" presName="parentLeftMargin" presStyleLbl="node1" presStyleIdx="0" presStyleCnt="1"/>
      <dgm:spPr/>
    </dgm:pt>
    <dgm:pt modelId="{0A94DD04-E38F-4835-84FC-4381BD9AAA2A}" type="pres">
      <dgm:prSet presAssocID="{E556E8AA-8A78-468E-A6BA-51F1E490508B}" presName="parentText" presStyleLbl="node1" presStyleIdx="0" presStyleCnt="1" custScaleX="45148" custScaleY="34691" custLinFactNeighborX="-8945" custLinFactNeighborY="-44365">
        <dgm:presLayoutVars>
          <dgm:chMax val="0"/>
          <dgm:bulletEnabled val="1"/>
        </dgm:presLayoutVars>
      </dgm:prSet>
      <dgm:spPr/>
    </dgm:pt>
    <dgm:pt modelId="{6F66B79E-B2B8-4017-917D-7155EC91001B}" type="pres">
      <dgm:prSet presAssocID="{E556E8AA-8A78-468E-A6BA-51F1E490508B}" presName="negativeSpace" presStyleCnt="0"/>
      <dgm:spPr/>
    </dgm:pt>
    <dgm:pt modelId="{7DA299A4-A858-40F8-931B-136105D16D33}" type="pres">
      <dgm:prSet presAssocID="{E556E8AA-8A78-468E-A6BA-51F1E490508B}" presName="childText" presStyleLbl="conFgAcc1" presStyleIdx="0" presStyleCnt="1" custScaleX="65117" custScaleY="80031" custLinFactNeighborX="-408" custLinFactNeighborY="-22358">
        <dgm:presLayoutVars>
          <dgm:bulletEnabled val="1"/>
        </dgm:presLayoutVars>
      </dgm:prSet>
      <dgm:spPr/>
    </dgm:pt>
  </dgm:ptLst>
  <dgm:cxnLst>
    <dgm:cxn modelId="{FC823423-B147-4DAC-BF9F-326B475E2284}" srcId="{588C6BEB-5CA0-4AEE-A74D-A3D457712485}" destId="{E556E8AA-8A78-468E-A6BA-51F1E490508B}" srcOrd="0" destOrd="0" parTransId="{67017BE6-F084-43A9-A3FD-0B3F784CAD87}" sibTransId="{613CEFF3-BB5F-4B40-9D40-BE1BC3C303C6}"/>
    <dgm:cxn modelId="{DF037D7B-844A-4EA0-93C7-CA9E56A24824}" type="presOf" srcId="{E556E8AA-8A78-468E-A6BA-51F1E490508B}" destId="{764EC7EC-8425-440C-B6D2-21341871B4CB}" srcOrd="0" destOrd="0" presId="urn:microsoft.com/office/officeart/2005/8/layout/list1"/>
    <dgm:cxn modelId="{594288C4-BF25-4AF4-A338-345C6B84DBF9}" type="presOf" srcId="{E556E8AA-8A78-468E-A6BA-51F1E490508B}" destId="{0A94DD04-E38F-4835-84FC-4381BD9AAA2A}" srcOrd="1" destOrd="0" presId="urn:microsoft.com/office/officeart/2005/8/layout/list1"/>
    <dgm:cxn modelId="{7D9F4ECC-5E6D-40C4-ADED-E587E3E41469}" type="presOf" srcId="{588C6BEB-5CA0-4AEE-A74D-A3D457712485}" destId="{57A7810C-6CC4-48A6-BDF2-ADA205CEB3D6}" srcOrd="0" destOrd="0" presId="urn:microsoft.com/office/officeart/2005/8/layout/list1"/>
    <dgm:cxn modelId="{3FE541A7-0A53-45BC-B533-A54D0C40F963}" type="presParOf" srcId="{57A7810C-6CC4-48A6-BDF2-ADA205CEB3D6}" destId="{A7598FED-23A6-4C95-8FBE-25546D5C5329}" srcOrd="0" destOrd="0" presId="urn:microsoft.com/office/officeart/2005/8/layout/list1"/>
    <dgm:cxn modelId="{32DCAF9A-D7FF-45C9-8D30-3157AF7B7768}" type="presParOf" srcId="{A7598FED-23A6-4C95-8FBE-25546D5C5329}" destId="{764EC7EC-8425-440C-B6D2-21341871B4CB}" srcOrd="0" destOrd="0" presId="urn:microsoft.com/office/officeart/2005/8/layout/list1"/>
    <dgm:cxn modelId="{09AF1F7B-4C3A-403C-9DFB-D18E5765D011}" type="presParOf" srcId="{A7598FED-23A6-4C95-8FBE-25546D5C5329}" destId="{0A94DD04-E38F-4835-84FC-4381BD9AAA2A}" srcOrd="1" destOrd="0" presId="urn:microsoft.com/office/officeart/2005/8/layout/list1"/>
    <dgm:cxn modelId="{92529759-4340-4DE3-A445-CE63CB9A831A}" type="presParOf" srcId="{57A7810C-6CC4-48A6-BDF2-ADA205CEB3D6}" destId="{6F66B79E-B2B8-4017-917D-7155EC91001B}" srcOrd="1" destOrd="0" presId="urn:microsoft.com/office/officeart/2005/8/layout/list1"/>
    <dgm:cxn modelId="{1DE62D8F-13B3-4836-A226-09F707DAF92B}" type="presParOf" srcId="{57A7810C-6CC4-48A6-BDF2-ADA205CEB3D6}" destId="{7DA299A4-A858-40F8-931B-136105D16D3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C6BEB-5CA0-4AEE-A74D-A3D4577124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6E8AA-8A78-468E-A6BA-51F1E490508B}">
      <dgm:prSet custT="1"/>
      <dgm:spPr/>
      <dgm:t>
        <a:bodyPr/>
        <a:lstStyle/>
        <a:p>
          <a:pPr algn="ctr"/>
          <a:r>
            <a:rPr lang="hr-HR" sz="2800" b="0" dirty="0"/>
            <a:t>STO-</a:t>
          </a:r>
          <a:r>
            <a:rPr lang="en-US" sz="2800" b="0" dirty="0"/>
            <a:t>OVD</a:t>
          </a:r>
          <a:endParaRPr lang="en-US" sz="2800" dirty="0"/>
        </a:p>
      </dgm:t>
    </dgm:pt>
    <dgm:pt modelId="{67017BE6-F084-43A9-A3FD-0B3F784CAD87}" type="parTrans" cxnId="{FC823423-B147-4DAC-BF9F-326B475E2284}">
      <dgm:prSet/>
      <dgm:spPr/>
      <dgm:t>
        <a:bodyPr/>
        <a:lstStyle/>
        <a:p>
          <a:endParaRPr lang="en-US"/>
        </a:p>
      </dgm:t>
    </dgm:pt>
    <dgm:pt modelId="{613CEFF3-BB5F-4B40-9D40-BE1BC3C303C6}" type="sibTrans" cxnId="{FC823423-B147-4DAC-BF9F-326B475E2284}">
      <dgm:prSet/>
      <dgm:spPr/>
      <dgm:t>
        <a:bodyPr/>
        <a:lstStyle/>
        <a:p>
          <a:endParaRPr lang="en-US"/>
        </a:p>
      </dgm:t>
    </dgm:pt>
    <dgm:pt modelId="{57A7810C-6CC4-48A6-BDF2-ADA205CEB3D6}" type="pres">
      <dgm:prSet presAssocID="{588C6BEB-5CA0-4AEE-A74D-A3D457712485}" presName="linear" presStyleCnt="0">
        <dgm:presLayoutVars>
          <dgm:dir/>
          <dgm:animLvl val="lvl"/>
          <dgm:resizeHandles val="exact"/>
        </dgm:presLayoutVars>
      </dgm:prSet>
      <dgm:spPr/>
    </dgm:pt>
    <dgm:pt modelId="{A7598FED-23A6-4C95-8FBE-25546D5C5329}" type="pres">
      <dgm:prSet presAssocID="{E556E8AA-8A78-468E-A6BA-51F1E490508B}" presName="parentLin" presStyleCnt="0"/>
      <dgm:spPr/>
    </dgm:pt>
    <dgm:pt modelId="{764EC7EC-8425-440C-B6D2-21341871B4CB}" type="pres">
      <dgm:prSet presAssocID="{E556E8AA-8A78-468E-A6BA-51F1E490508B}" presName="parentLeftMargin" presStyleLbl="node1" presStyleIdx="0" presStyleCnt="1"/>
      <dgm:spPr/>
    </dgm:pt>
    <dgm:pt modelId="{0A94DD04-E38F-4835-84FC-4381BD9AAA2A}" type="pres">
      <dgm:prSet presAssocID="{E556E8AA-8A78-468E-A6BA-51F1E490508B}" presName="parentText" presStyleLbl="node1" presStyleIdx="0" presStyleCnt="1" custScaleX="45148" custScaleY="34691" custLinFactNeighborX="-8945" custLinFactNeighborY="-44365">
        <dgm:presLayoutVars>
          <dgm:chMax val="0"/>
          <dgm:bulletEnabled val="1"/>
        </dgm:presLayoutVars>
      </dgm:prSet>
      <dgm:spPr/>
    </dgm:pt>
    <dgm:pt modelId="{6F66B79E-B2B8-4017-917D-7155EC91001B}" type="pres">
      <dgm:prSet presAssocID="{E556E8AA-8A78-468E-A6BA-51F1E490508B}" presName="negativeSpace" presStyleCnt="0"/>
      <dgm:spPr/>
    </dgm:pt>
    <dgm:pt modelId="{7DA299A4-A858-40F8-931B-136105D16D33}" type="pres">
      <dgm:prSet presAssocID="{E556E8AA-8A78-468E-A6BA-51F1E490508B}" presName="childText" presStyleLbl="conFgAcc1" presStyleIdx="0" presStyleCnt="1" custScaleX="76279" custScaleY="119522" custLinFactNeighborX="-408" custLinFactNeighborY="-22358">
        <dgm:presLayoutVars>
          <dgm:bulletEnabled val="1"/>
        </dgm:presLayoutVars>
      </dgm:prSet>
      <dgm:spPr/>
    </dgm:pt>
  </dgm:ptLst>
  <dgm:cxnLst>
    <dgm:cxn modelId="{FC823423-B147-4DAC-BF9F-326B475E2284}" srcId="{588C6BEB-5CA0-4AEE-A74D-A3D457712485}" destId="{E556E8AA-8A78-468E-A6BA-51F1E490508B}" srcOrd="0" destOrd="0" parTransId="{67017BE6-F084-43A9-A3FD-0B3F784CAD87}" sibTransId="{613CEFF3-BB5F-4B40-9D40-BE1BC3C303C6}"/>
    <dgm:cxn modelId="{DF037D7B-844A-4EA0-93C7-CA9E56A24824}" type="presOf" srcId="{E556E8AA-8A78-468E-A6BA-51F1E490508B}" destId="{764EC7EC-8425-440C-B6D2-21341871B4CB}" srcOrd="0" destOrd="0" presId="urn:microsoft.com/office/officeart/2005/8/layout/list1"/>
    <dgm:cxn modelId="{594288C4-BF25-4AF4-A338-345C6B84DBF9}" type="presOf" srcId="{E556E8AA-8A78-468E-A6BA-51F1E490508B}" destId="{0A94DD04-E38F-4835-84FC-4381BD9AAA2A}" srcOrd="1" destOrd="0" presId="urn:microsoft.com/office/officeart/2005/8/layout/list1"/>
    <dgm:cxn modelId="{7D9F4ECC-5E6D-40C4-ADED-E587E3E41469}" type="presOf" srcId="{588C6BEB-5CA0-4AEE-A74D-A3D457712485}" destId="{57A7810C-6CC4-48A6-BDF2-ADA205CEB3D6}" srcOrd="0" destOrd="0" presId="urn:microsoft.com/office/officeart/2005/8/layout/list1"/>
    <dgm:cxn modelId="{3FE541A7-0A53-45BC-B533-A54D0C40F963}" type="presParOf" srcId="{57A7810C-6CC4-48A6-BDF2-ADA205CEB3D6}" destId="{A7598FED-23A6-4C95-8FBE-25546D5C5329}" srcOrd="0" destOrd="0" presId="urn:microsoft.com/office/officeart/2005/8/layout/list1"/>
    <dgm:cxn modelId="{32DCAF9A-D7FF-45C9-8D30-3157AF7B7768}" type="presParOf" srcId="{A7598FED-23A6-4C95-8FBE-25546D5C5329}" destId="{764EC7EC-8425-440C-B6D2-21341871B4CB}" srcOrd="0" destOrd="0" presId="urn:microsoft.com/office/officeart/2005/8/layout/list1"/>
    <dgm:cxn modelId="{09AF1F7B-4C3A-403C-9DFB-D18E5765D011}" type="presParOf" srcId="{A7598FED-23A6-4C95-8FBE-25546D5C5329}" destId="{0A94DD04-E38F-4835-84FC-4381BD9AAA2A}" srcOrd="1" destOrd="0" presId="urn:microsoft.com/office/officeart/2005/8/layout/list1"/>
    <dgm:cxn modelId="{92529759-4340-4DE3-A445-CE63CB9A831A}" type="presParOf" srcId="{57A7810C-6CC4-48A6-BDF2-ADA205CEB3D6}" destId="{6F66B79E-B2B8-4017-917D-7155EC91001B}" srcOrd="1" destOrd="0" presId="urn:microsoft.com/office/officeart/2005/8/layout/list1"/>
    <dgm:cxn modelId="{1DE62D8F-13B3-4836-A226-09F707DAF92B}" type="presParOf" srcId="{57A7810C-6CC4-48A6-BDF2-ADA205CEB3D6}" destId="{7DA299A4-A858-40F8-931B-136105D16D3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299A4-A858-40F8-931B-136105D16D33}">
      <dsp:nvSpPr>
        <dsp:cNvPr id="0" name=""/>
        <dsp:cNvSpPr/>
      </dsp:nvSpPr>
      <dsp:spPr>
        <a:xfrm>
          <a:off x="0" y="326068"/>
          <a:ext cx="4509829" cy="13109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DD04-E38F-4835-84FC-4381BD9AAA2A}">
      <dsp:nvSpPr>
        <dsp:cNvPr id="0" name=""/>
        <dsp:cNvSpPr/>
      </dsp:nvSpPr>
      <dsp:spPr>
        <a:xfrm>
          <a:off x="315311" y="0"/>
          <a:ext cx="2188780" cy="66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243" tIns="0" rIns="183243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/>
            <a:t>STO-Nb</a:t>
          </a:r>
          <a:endParaRPr lang="en-US" sz="2800" kern="1200" dirty="0"/>
        </a:p>
      </dsp:txBody>
      <dsp:txXfrm>
        <a:off x="347805" y="32494"/>
        <a:ext cx="2123792" cy="600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299A4-A858-40F8-931B-136105D16D33}">
      <dsp:nvSpPr>
        <dsp:cNvPr id="0" name=""/>
        <dsp:cNvSpPr/>
      </dsp:nvSpPr>
      <dsp:spPr>
        <a:xfrm>
          <a:off x="0" y="510138"/>
          <a:ext cx="5282879" cy="1957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DD04-E38F-4835-84FC-4381BD9AAA2A}">
      <dsp:nvSpPr>
        <dsp:cNvPr id="0" name=""/>
        <dsp:cNvSpPr/>
      </dsp:nvSpPr>
      <dsp:spPr>
        <a:xfrm>
          <a:off x="315311" y="167114"/>
          <a:ext cx="2188780" cy="66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243" tIns="0" rIns="183243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/>
            <a:t>STO-</a:t>
          </a:r>
          <a:r>
            <a:rPr lang="en-US" sz="2800" b="0" kern="1200" dirty="0"/>
            <a:t>OVD</a:t>
          </a:r>
          <a:endParaRPr lang="en-US" sz="2800" kern="1200" dirty="0"/>
        </a:p>
      </dsp:txBody>
      <dsp:txXfrm>
        <a:off x="347805" y="199608"/>
        <a:ext cx="2123792" cy="60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4E244-4A4E-F92B-D65B-4750A234C7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17A09-8BF9-F0C2-E05F-B53E385E8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BA3E8-96A2-445E-941E-7F8918305CAD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0E440-6BC2-2D06-8ADB-FA34E799F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D75C6-BE2D-C47F-26AB-A6AC4199E8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4F3F-F1EA-4F4E-A8A4-6FA64D147C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941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4214-CDCC-4975-8E49-0B5FB17A5305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9BCED-47F8-4A80-9FAE-9EF994893B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436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A938F4-419D-4B9D-B072-73FA3E08E0F4}" type="datetime1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E7C5-8254-4B36-83E2-C17FF69533B0}" type="datetime1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67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2CB-0A48-411C-9404-C3A75DE4211C}" type="datetime1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3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4574-3909-4C08-BAD6-E51A1DABAF44}" type="datetime1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6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8CC5-AC5E-42C3-9B49-FAF7E9F1F468}" type="datetime1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0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0ABC-2793-4FBC-8161-D26FA3E6E0A2}" type="datetime1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77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BF05-3091-4722-8843-56E5C17E5B1D}" type="datetime1">
              <a:rPr lang="hr-HR" smtClean="0"/>
              <a:t>26.1.2023.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4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FAB-E1DB-455C-AA09-5803D33BC1E8}" type="datetime1">
              <a:rPr lang="hr-HR" smtClean="0"/>
              <a:t>26.1.2023.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4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430-2B41-4139-BADE-96BA9CD2A659}" type="datetime1">
              <a:rPr lang="hr-HR" smtClean="0"/>
              <a:t>26.1.2023.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19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ADA5-0C31-415F-A438-3B11D0174E8F}" type="datetime1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794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A3F-9FCB-47C5-AD17-EECF498EACEE}" type="datetime1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16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630E24-73FB-4529-B0F6-AD62E408B070}" type="datetime1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86A3987-5B3A-441A-887F-D45F94F4E5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8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6F785EA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slide" Target="slide5.xml"/><Relationship Id="rId3" Type="http://schemas.openxmlformats.org/officeDocument/2006/relationships/tags" Target="../tags/tag153.xml"/><Relationship Id="rId21" Type="http://schemas.openxmlformats.org/officeDocument/2006/relationships/image" Target="../media/image17.png"/><Relationship Id="rId34" Type="http://schemas.openxmlformats.org/officeDocument/2006/relationships/slide" Target="slide1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image" Target="../media/image2.png"/><Relationship Id="rId29" Type="http://schemas.openxmlformats.org/officeDocument/2006/relationships/slide" Target="slide8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slide" Target="slide3.xml"/><Relationship Id="rId32" Type="http://schemas.openxmlformats.org/officeDocument/2006/relationships/slide" Target="slide1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tags" Target="../tags/tag160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1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8.png"/><Relationship Id="rId27" Type="http://schemas.openxmlformats.org/officeDocument/2006/relationships/slide" Target="slide6.xml"/><Relationship Id="rId30" Type="http://schemas.openxmlformats.org/officeDocument/2006/relationships/slide" Target="slide9.xml"/><Relationship Id="rId8" Type="http://schemas.openxmlformats.org/officeDocument/2006/relationships/tags" Target="../tags/tag1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slide" Target="slide7.xml"/><Relationship Id="rId3" Type="http://schemas.openxmlformats.org/officeDocument/2006/relationships/tags" Target="../tags/tag171.xml"/><Relationship Id="rId21" Type="http://schemas.openxmlformats.org/officeDocument/2006/relationships/slide" Target="slide2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slide" Target="slide6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image" Target="../media/image19.png"/><Relationship Id="rId29" Type="http://schemas.openxmlformats.org/officeDocument/2006/relationships/slide" Target="slide1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slide" Target="slide4.xml"/><Relationship Id="rId28" Type="http://schemas.openxmlformats.org/officeDocument/2006/relationships/slide" Target="slide9.xml"/><Relationship Id="rId10" Type="http://schemas.openxmlformats.org/officeDocument/2006/relationships/tags" Target="../tags/tag178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12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" Target="slide3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slide" Target="slide5.xml"/><Relationship Id="rId3" Type="http://schemas.openxmlformats.org/officeDocument/2006/relationships/tags" Target="../tags/tag189.xml"/><Relationship Id="rId21" Type="http://schemas.openxmlformats.org/officeDocument/2006/relationships/image" Target="../media/image21.png"/><Relationship Id="rId34" Type="http://schemas.openxmlformats.org/officeDocument/2006/relationships/slide" Target="slide13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image" Target="../media/image20.png"/><Relationship Id="rId29" Type="http://schemas.openxmlformats.org/officeDocument/2006/relationships/slide" Target="slide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slide" Target="slide3.xml"/><Relationship Id="rId32" Type="http://schemas.openxmlformats.org/officeDocument/2006/relationships/slide" Target="slide11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tags" Target="../tags/tag196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10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22.png"/><Relationship Id="rId27" Type="http://schemas.openxmlformats.org/officeDocument/2006/relationships/slide" Target="slide6.xml"/><Relationship Id="rId30" Type="http://schemas.openxmlformats.org/officeDocument/2006/relationships/slide" Target="slide9.xml"/><Relationship Id="rId8" Type="http://schemas.openxmlformats.org/officeDocument/2006/relationships/tags" Target="../tags/tag19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slide" Target="slide7.xml"/><Relationship Id="rId3" Type="http://schemas.openxmlformats.org/officeDocument/2006/relationships/tags" Target="../tags/tag207.xml"/><Relationship Id="rId21" Type="http://schemas.openxmlformats.org/officeDocument/2006/relationships/slide" Target="slide2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slide" Target="slide6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slideLayout" Target="../slideLayouts/slideLayout2.xml"/><Relationship Id="rId29" Type="http://schemas.openxmlformats.org/officeDocument/2006/relationships/slide" Target="slide10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slide" Target="slide4.xml"/><Relationship Id="rId28" Type="http://schemas.openxmlformats.org/officeDocument/2006/relationships/slide" Target="slide9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slide" Target="slide12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slide" Target="slide3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F_BF5AC47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" Target="slide6.xml"/><Relationship Id="rId3" Type="http://schemas.openxmlformats.org/officeDocument/2006/relationships/tags" Target="../tags/tag5.xml"/><Relationship Id="rId21" Type="http://schemas.openxmlformats.org/officeDocument/2006/relationships/image" Target="../media/image2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" Target="slide5.xml"/><Relationship Id="rId33" Type="http://schemas.openxmlformats.org/officeDocument/2006/relationships/slide" Target="slide1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slide" Target="slide9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" Target="slide4.xml"/><Relationship Id="rId32" Type="http://schemas.openxmlformats.org/officeDocument/2006/relationships/slide" Target="slide12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" Target="slide3.xml"/><Relationship Id="rId28" Type="http://schemas.openxmlformats.org/officeDocument/2006/relationships/slide" Target="slide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" Target="slide1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" Target="slide2.xml"/><Relationship Id="rId27" Type="http://schemas.openxmlformats.org/officeDocument/2006/relationships/slide" Target="slide7.xml"/><Relationship Id="rId30" Type="http://schemas.openxmlformats.org/officeDocument/2006/relationships/slide" Target="slide10.xml"/><Relationship Id="rId8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slide" Target="slide7.xml"/><Relationship Id="rId3" Type="http://schemas.openxmlformats.org/officeDocument/2006/relationships/tags" Target="../tags/tag24.xml"/><Relationship Id="rId21" Type="http://schemas.openxmlformats.org/officeDocument/2006/relationships/slide" Target="slide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" Target="slide6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3.png"/><Relationship Id="rId29" Type="http://schemas.openxmlformats.org/officeDocument/2006/relationships/slide" Target="slide1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slide" Target="slide4.xml"/><Relationship Id="rId28" Type="http://schemas.openxmlformats.org/officeDocument/2006/relationships/slide" Target="slide9.xml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1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" Target="slide3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slide" Target="slide4.xml"/><Relationship Id="rId39" Type="http://schemas.openxmlformats.org/officeDocument/2006/relationships/slide" Target="slide9.xml"/><Relationship Id="rId21" Type="http://schemas.openxmlformats.org/officeDocument/2006/relationships/diagramData" Target="../diagrams/data1.xml"/><Relationship Id="rId34" Type="http://schemas.openxmlformats.org/officeDocument/2006/relationships/slide" Target="slide3.xml"/><Relationship Id="rId42" Type="http://schemas.openxmlformats.org/officeDocument/2006/relationships/slide" Target="slide1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slideLayout" Target="../slideLayouts/slideLayout2.xml"/><Relationship Id="rId29" Type="http://schemas.openxmlformats.org/officeDocument/2006/relationships/diagramLayout" Target="../diagrams/layout2.xml"/><Relationship Id="rId41" Type="http://schemas.openxmlformats.org/officeDocument/2006/relationships/slide" Target="slide1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diagramColors" Target="../diagrams/colors1.xml"/><Relationship Id="rId32" Type="http://schemas.microsoft.com/office/2007/relationships/diagramDrawing" Target="../diagrams/drawing2.xml"/><Relationship Id="rId37" Type="http://schemas.openxmlformats.org/officeDocument/2006/relationships/slide" Target="slide7.xml"/><Relationship Id="rId40" Type="http://schemas.openxmlformats.org/officeDocument/2006/relationships/slide" Target="slide1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diagramQuickStyle" Target="../diagrams/quickStyle1.xml"/><Relationship Id="rId28" Type="http://schemas.openxmlformats.org/officeDocument/2006/relationships/diagramData" Target="../diagrams/data2.xml"/><Relationship Id="rId36" Type="http://schemas.openxmlformats.org/officeDocument/2006/relationships/slide" Target="slide6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diagramColors" Target="../diagrams/colors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diagramLayout" Target="../diagrams/layout1.xml"/><Relationship Id="rId27" Type="http://schemas.openxmlformats.org/officeDocument/2006/relationships/image" Target="../media/image4.png"/><Relationship Id="rId30" Type="http://schemas.openxmlformats.org/officeDocument/2006/relationships/diagramQuickStyle" Target="../diagrams/quickStyle2.xml"/><Relationship Id="rId35" Type="http://schemas.openxmlformats.org/officeDocument/2006/relationships/slide" Target="slide5.xml"/><Relationship Id="rId43" Type="http://schemas.openxmlformats.org/officeDocument/2006/relationships/slide" Target="slide13.xml"/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microsoft.com/office/2007/relationships/diagramDrawing" Target="../diagrams/drawing1.xml"/><Relationship Id="rId33" Type="http://schemas.openxmlformats.org/officeDocument/2006/relationships/slide" Target="slide2.xml"/><Relationship Id="rId38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slide" Target="slide7.xml"/><Relationship Id="rId3" Type="http://schemas.openxmlformats.org/officeDocument/2006/relationships/tags" Target="../tags/tag61.xml"/><Relationship Id="rId21" Type="http://schemas.openxmlformats.org/officeDocument/2006/relationships/slide" Target="slide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slide" Target="slide6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slideLayout" Target="../slideLayouts/slideLayout2.xml"/><Relationship Id="rId29" Type="http://schemas.openxmlformats.org/officeDocument/2006/relationships/slide" Target="slide1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slide" Target="slide4.xml"/><Relationship Id="rId28" Type="http://schemas.openxmlformats.org/officeDocument/2006/relationships/slide" Target="slide9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slide" Target="slide12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slide" Target="slide3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slide" Target="slide6.xml"/><Relationship Id="rId3" Type="http://schemas.openxmlformats.org/officeDocument/2006/relationships/tags" Target="../tags/tag80.xml"/><Relationship Id="rId21" Type="http://schemas.openxmlformats.org/officeDocument/2006/relationships/image" Target="../media/image6.jp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slide" Target="slide5.xml"/><Relationship Id="rId33" Type="http://schemas.openxmlformats.org/officeDocument/2006/relationships/slide" Target="slide13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image" Target="../media/image5.jpg"/><Relationship Id="rId29" Type="http://schemas.openxmlformats.org/officeDocument/2006/relationships/slide" Target="slide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slide" Target="slide4.xml"/><Relationship Id="rId32" Type="http://schemas.openxmlformats.org/officeDocument/2006/relationships/slide" Target="slide12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slide" Target="slide3.xml"/><Relationship Id="rId28" Type="http://schemas.openxmlformats.org/officeDocument/2006/relationships/slide" Target="slide8.xml"/><Relationship Id="rId10" Type="http://schemas.openxmlformats.org/officeDocument/2006/relationships/tags" Target="../tags/tag87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11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slide" Target="slide2.xml"/><Relationship Id="rId27" Type="http://schemas.openxmlformats.org/officeDocument/2006/relationships/slide" Target="slide7.xml"/><Relationship Id="rId30" Type="http://schemas.openxmlformats.org/officeDocument/2006/relationships/slide" Target="slide10.xml"/><Relationship Id="rId8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13.png"/><Relationship Id="rId39" Type="http://schemas.openxmlformats.org/officeDocument/2006/relationships/slide" Target="slide13.xml"/><Relationship Id="rId21" Type="http://schemas.openxmlformats.org/officeDocument/2006/relationships/image" Target="../media/image8.png"/><Relationship Id="rId34" Type="http://schemas.openxmlformats.org/officeDocument/2006/relationships/slide" Target="slide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12.png"/><Relationship Id="rId33" Type="http://schemas.openxmlformats.org/officeDocument/2006/relationships/slide" Target="slide7.xml"/><Relationship Id="rId38" Type="http://schemas.openxmlformats.org/officeDocument/2006/relationships/slide" Target="slide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image" Target="../media/image7.png"/><Relationship Id="rId29" Type="http://schemas.openxmlformats.org/officeDocument/2006/relationships/slide" Target="slide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11.png"/><Relationship Id="rId32" Type="http://schemas.openxmlformats.org/officeDocument/2006/relationships/slide" Target="slide6.xml"/><Relationship Id="rId37" Type="http://schemas.openxmlformats.org/officeDocument/2006/relationships/slide" Target="slide11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10.png"/><Relationship Id="rId28" Type="http://schemas.openxmlformats.org/officeDocument/2006/relationships/slide" Target="slide2.xml"/><Relationship Id="rId36" Type="http://schemas.openxmlformats.org/officeDocument/2006/relationships/slide" Target="slide10.xml"/><Relationship Id="rId10" Type="http://schemas.openxmlformats.org/officeDocument/2006/relationships/tags" Target="../tags/tag105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slide" Target="slide4.xml"/><Relationship Id="rId35" Type="http://schemas.openxmlformats.org/officeDocument/2006/relationships/slide" Target="slide9.xml"/><Relationship Id="rId8" Type="http://schemas.openxmlformats.org/officeDocument/2006/relationships/tags" Target="../tags/tag103.xml"/><Relationship Id="rId3" Type="http://schemas.openxmlformats.org/officeDocument/2006/relationships/tags" Target="../tags/tag9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slide" Target="slide6.xml"/><Relationship Id="rId3" Type="http://schemas.openxmlformats.org/officeDocument/2006/relationships/tags" Target="../tags/tag116.xml"/><Relationship Id="rId21" Type="http://schemas.openxmlformats.org/officeDocument/2006/relationships/image" Target="../media/image15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slide" Target="slide5.xml"/><Relationship Id="rId33" Type="http://schemas.openxmlformats.org/officeDocument/2006/relationships/slide" Target="slide13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slideLayout" Target="../slideLayouts/slideLayout2.xml"/><Relationship Id="rId29" Type="http://schemas.openxmlformats.org/officeDocument/2006/relationships/slide" Target="slide9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slide" Target="slide4.xml"/><Relationship Id="rId32" Type="http://schemas.openxmlformats.org/officeDocument/2006/relationships/slide" Target="slide12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slide" Target="slide3.xml"/><Relationship Id="rId28" Type="http://schemas.openxmlformats.org/officeDocument/2006/relationships/slide" Target="slide8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slide" Target="slide11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slide" Target="slide2.xml"/><Relationship Id="rId27" Type="http://schemas.openxmlformats.org/officeDocument/2006/relationships/slide" Target="slide7.xml"/><Relationship Id="rId30" Type="http://schemas.openxmlformats.org/officeDocument/2006/relationships/slide" Target="slide10.xml"/><Relationship Id="rId8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slide" Target="slide7.xml"/><Relationship Id="rId3" Type="http://schemas.openxmlformats.org/officeDocument/2006/relationships/tags" Target="../tags/tag135.xml"/><Relationship Id="rId21" Type="http://schemas.openxmlformats.org/officeDocument/2006/relationships/slide" Target="slide2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slide" Target="slide6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image" Target="../media/image16.png"/><Relationship Id="rId29" Type="http://schemas.openxmlformats.org/officeDocument/2006/relationships/slide" Target="slide10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slide" Target="slide4.xml"/><Relationship Id="rId28" Type="http://schemas.openxmlformats.org/officeDocument/2006/relationships/slide" Target="slide9.xml"/><Relationship Id="rId10" Type="http://schemas.openxmlformats.org/officeDocument/2006/relationships/tags" Target="../tags/tag142.xml"/><Relationship Id="rId19" Type="http://schemas.openxmlformats.org/officeDocument/2006/relationships/slideLayout" Target="../slideLayouts/slideLayout2.xml"/><Relationship Id="rId31" Type="http://schemas.openxmlformats.org/officeDocument/2006/relationships/slide" Target="slide1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slide" Target="slide3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8743D-E06B-9361-6229-6C7ECAD9D2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</a:blip>
          <a:srcRect t="5817" b="9914"/>
          <a:stretch/>
        </p:blipFill>
        <p:spPr>
          <a:xfrm>
            <a:off x="20" y="-84842"/>
            <a:ext cx="1219198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CEACF-D109-1187-F3DF-77F000A3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440" y="671887"/>
            <a:ext cx="9966960" cy="2926080"/>
          </a:xfrm>
        </p:spPr>
        <p:txBody>
          <a:bodyPr>
            <a:normAutofit/>
          </a:bodyPr>
          <a:lstStyle/>
          <a:p>
            <a:r>
              <a:rPr lang="en-US" sz="5800" b="0" dirty="0" err="1"/>
              <a:t>Terahercna</a:t>
            </a:r>
            <a:r>
              <a:rPr lang="en-US" sz="5800" b="0" dirty="0"/>
              <a:t> SPEKTROSKOPIJA </a:t>
            </a:r>
            <a:r>
              <a:rPr lang="en-US" sz="5800" b="0"/>
              <a:t>STRONCIJEVog </a:t>
            </a:r>
            <a:r>
              <a:rPr lang="en-US" sz="5800" b="0" dirty="0"/>
              <a:t>TITANATA</a:t>
            </a:r>
            <a:endParaRPr lang="hr-HR" sz="5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7A853-D2F0-DC2D-0ADF-55F9D80E5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US" b="1"/>
              <a:t>Noah Somun</a:t>
            </a:r>
          </a:p>
          <a:p>
            <a:r>
              <a:rPr lang="en-US" dirty="0"/>
              <a:t>Mentor: doc. dr. sc. Damjan </a:t>
            </a:r>
            <a:r>
              <a:rPr lang="en-US" dirty="0" err="1"/>
              <a:t>Pelc</a:t>
            </a:r>
            <a:endParaRPr lang="en-US" dirty="0"/>
          </a:p>
          <a:p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odsjek</a:t>
            </a:r>
            <a:r>
              <a:rPr lang="en-US" dirty="0"/>
              <a:t>, </a:t>
            </a:r>
            <a:r>
              <a:rPr lang="en-US" dirty="0" err="1"/>
              <a:t>Prirodoslovno-matematički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, </a:t>
            </a:r>
            <a:r>
              <a:rPr lang="en-US" dirty="0" err="1"/>
              <a:t>Sveučilište</a:t>
            </a:r>
            <a:r>
              <a:rPr lang="en-US" dirty="0"/>
              <a:t> u </a:t>
            </a:r>
            <a:r>
              <a:rPr lang="en-US" dirty="0" err="1"/>
              <a:t>Zagrebu</a:t>
            </a:r>
            <a:r>
              <a:rPr lang="en-US" dirty="0"/>
              <a:t> 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849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973CC2C-03A2-6251-2E30-F6AB8FF7964A}"/>
              </a:ext>
            </a:extLst>
          </p:cNvPr>
          <p:cNvGrpSpPr/>
          <p:nvPr/>
        </p:nvGrpSpPr>
        <p:grpSpPr>
          <a:xfrm>
            <a:off x="7672917" y="3994149"/>
            <a:ext cx="3001057" cy="2339311"/>
            <a:chOff x="7435830" y="443961"/>
            <a:chExt cx="3640705" cy="2807238"/>
          </a:xfrm>
        </p:grpSpPr>
        <p:pic>
          <p:nvPicPr>
            <p:cNvPr id="63" name="Picture 62" descr="Chart, diagram&#10;&#10;Description automatically generated">
              <a:extLst>
                <a:ext uri="{FF2B5EF4-FFF2-40B4-BE49-F238E27FC236}">
                  <a16:creationId xmlns:a16="http://schemas.microsoft.com/office/drawing/2014/main" id="{CE54CA06-774C-A0F9-0126-F1E688F9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830" y="638687"/>
              <a:ext cx="3640705" cy="261251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F7311A-6B9A-5840-B233-73A4F9CA0717}"/>
                </a:ext>
              </a:extLst>
            </p:cNvPr>
            <p:cNvSpPr txBox="1"/>
            <p:nvPr/>
          </p:nvSpPr>
          <p:spPr>
            <a:xfrm>
              <a:off x="7634895" y="443961"/>
              <a:ext cx="2450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Podsjetnik</a:t>
              </a:r>
              <a:r>
                <a:rPr lang="en-US" sz="1200" dirty="0"/>
                <a:t>:</a:t>
              </a:r>
              <a:endParaRPr lang="hr-HR" sz="1200" dirty="0"/>
            </a:p>
          </p:txBody>
        </p:sp>
      </p:grp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CE3422A0-6872-EDBE-F655-35F223825B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8" y="1138618"/>
            <a:ext cx="6163226" cy="5546903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5AFBED4F-56B1-26FD-7A89-F1932729B9D7}"/>
              </a:ext>
            </a:extLst>
          </p:cNvPr>
          <p:cNvSpPr/>
          <p:nvPr/>
        </p:nvSpPr>
        <p:spPr>
          <a:xfrm>
            <a:off x="8068733" y="5452329"/>
            <a:ext cx="345017" cy="4737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2" name="Picture 61" descr="Chart, box and whisker chart&#10;&#10;Description automatically generated">
            <a:extLst>
              <a:ext uri="{FF2B5EF4-FFF2-40B4-BE49-F238E27FC236}">
                <a16:creationId xmlns:a16="http://schemas.microsoft.com/office/drawing/2014/main" id="{3F4F2694-8FF0-31FE-A296-1244ED57D1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82" y="599954"/>
            <a:ext cx="4077053" cy="2720576"/>
          </a:xfrm>
          <a:prstGeom prst="rect">
            <a:avLst/>
          </a:prstGeom>
        </p:spPr>
      </p:pic>
      <p:sp>
        <p:nvSpPr>
          <p:cNvPr id="67" name="Title 66">
            <a:extLst>
              <a:ext uri="{FF2B5EF4-FFF2-40B4-BE49-F238E27FC236}">
                <a16:creationId xmlns:a16="http://schemas.microsoft.com/office/drawing/2014/main" id="{890BA06A-AF75-EF47-6C8B-0EAB2F4C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5654"/>
            <a:ext cx="9875520" cy="1356360"/>
          </a:xfrm>
        </p:spPr>
        <p:txBody>
          <a:bodyPr/>
          <a:lstStyle/>
          <a:p>
            <a:r>
              <a:rPr lang="en-US" dirty="0"/>
              <a:t>STO-Nb</a:t>
            </a:r>
            <a:endParaRPr lang="hr-HR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EB51CC3-A60A-4900-3272-36208024002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86" name="TextBox 85">
              <a:hlinkClick r:id="rId23" action="ppaction://hlinksldjump" tooltip="272,2,Uvod,1"/>
              <a:extLst>
                <a:ext uri="{FF2B5EF4-FFF2-40B4-BE49-F238E27FC236}">
                  <a16:creationId xmlns:a16="http://schemas.microsoft.com/office/drawing/2014/main" id="{8D97671A-2C18-9E96-1EB9-9324CCF6990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87" name="Diamond 86">
              <a:hlinkClick r:id="rId23" action="ppaction://hlinksldjump" tooltip="272,2,Uvod,1"/>
              <a:extLst>
                <a:ext uri="{FF2B5EF4-FFF2-40B4-BE49-F238E27FC236}">
                  <a16:creationId xmlns:a16="http://schemas.microsoft.com/office/drawing/2014/main" id="{72D0A0C0-1254-4257-8EA4-2578F79A50F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Diamond 87">
              <a:hlinkClick r:id="rId24" action="ppaction://hlinksldjump" tooltip="263,3,Karakteristike STO-a,2"/>
              <a:extLst>
                <a:ext uri="{FF2B5EF4-FFF2-40B4-BE49-F238E27FC236}">
                  <a16:creationId xmlns:a16="http://schemas.microsoft.com/office/drawing/2014/main" id="{440E27B6-201E-51C9-2D1C-CA85F9F68C6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TextBox 88">
              <a:hlinkClick r:id="rId25" action="ppaction://hlinksldjump" tooltip="273,4,Uzorci,3"/>
              <a:extLst>
                <a:ext uri="{FF2B5EF4-FFF2-40B4-BE49-F238E27FC236}">
                  <a16:creationId xmlns:a16="http://schemas.microsoft.com/office/drawing/2014/main" id="{1C83935B-E9F2-A91F-532F-14499EE9D88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90" name="Diamond 89">
              <a:hlinkClick r:id="rId25" action="ppaction://hlinksldjump" tooltip="273,4,Uzorci,3"/>
              <a:extLst>
                <a:ext uri="{FF2B5EF4-FFF2-40B4-BE49-F238E27FC236}">
                  <a16:creationId xmlns:a16="http://schemas.microsoft.com/office/drawing/2014/main" id="{6C057881-A553-AB24-481E-A29A4C14F3B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TextBox 90">
              <a:hlinkClick r:id="rId26" action="ppaction://hlinksldjump" tooltip="274,5,Metode,4"/>
              <a:extLst>
                <a:ext uri="{FF2B5EF4-FFF2-40B4-BE49-F238E27FC236}">
                  <a16:creationId xmlns:a16="http://schemas.microsoft.com/office/drawing/2014/main" id="{196450D9-F976-F016-38D1-0592D770764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92" name="Diamond 91">
              <a:hlinkClick r:id="rId26" action="ppaction://hlinksldjump" tooltip="274,5,Metode,4"/>
              <a:extLst>
                <a:ext uri="{FF2B5EF4-FFF2-40B4-BE49-F238E27FC236}">
                  <a16:creationId xmlns:a16="http://schemas.microsoft.com/office/drawing/2014/main" id="{31527DF8-CCB2-C5E2-8610-61AB3C84A7A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Diamond 92">
              <a:hlinkClick r:id="rId27" action="ppaction://hlinksldjump" tooltip="260,6,Spektrometar,5"/>
              <a:extLst>
                <a:ext uri="{FF2B5EF4-FFF2-40B4-BE49-F238E27FC236}">
                  <a16:creationId xmlns:a16="http://schemas.microsoft.com/office/drawing/2014/main" id="{F1D97438-6C9C-BF2A-CB7E-1159F5C530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Diamond 93">
              <a:hlinkClick r:id="rId28" action="ppaction://hlinksldjump" tooltip="270,7,Obrada podataka,6"/>
              <a:extLst>
                <a:ext uri="{FF2B5EF4-FFF2-40B4-BE49-F238E27FC236}">
                  <a16:creationId xmlns:a16="http://schemas.microsoft.com/office/drawing/2014/main" id="{DE3CC9EC-A8E6-E3F0-968A-28EC1A7B9FD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5" name="TextBox 94">
              <a:hlinkClick r:id="rId29" action="ppaction://hlinksldjump" tooltip="275,8,REZULTATI,7"/>
              <a:extLst>
                <a:ext uri="{FF2B5EF4-FFF2-40B4-BE49-F238E27FC236}">
                  <a16:creationId xmlns:a16="http://schemas.microsoft.com/office/drawing/2014/main" id="{2EF70765-4E89-24AA-D95E-BC8DE6B8689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96" name="Diamond 95">
              <a:hlinkClick r:id="rId29" action="ppaction://hlinksldjump" tooltip="275,8,REZULTATI,7"/>
              <a:extLst>
                <a:ext uri="{FF2B5EF4-FFF2-40B4-BE49-F238E27FC236}">
                  <a16:creationId xmlns:a16="http://schemas.microsoft.com/office/drawing/2014/main" id="{F0C94B53-1695-E394-A646-67C9CAA6A81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7" name="Diamond 96">
              <a:hlinkClick r:id="rId30" action="ppaction://hlinksldjump" tooltip="266,9,STO-Nb,8"/>
              <a:extLst>
                <a:ext uri="{FF2B5EF4-FFF2-40B4-BE49-F238E27FC236}">
                  <a16:creationId xmlns:a16="http://schemas.microsoft.com/office/drawing/2014/main" id="{E708BA0C-CC52-3EF2-8497-677FF5A13E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8" name="Diamond 97">
              <a:hlinkClick r:id="rId31" action="ppaction://hlinksldjump" tooltip="268,10,STO-Nb,9"/>
              <a:extLst>
                <a:ext uri="{FF2B5EF4-FFF2-40B4-BE49-F238E27FC236}">
                  <a16:creationId xmlns:a16="http://schemas.microsoft.com/office/drawing/2014/main" id="{4E5E33CD-1665-B809-6E7F-81802F01C43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9" name="Diamond 98">
              <a:hlinkClick r:id="rId32" action="ppaction://hlinksldjump" tooltip="267,11,STO-OVD,10"/>
              <a:extLst>
                <a:ext uri="{FF2B5EF4-FFF2-40B4-BE49-F238E27FC236}">
                  <a16:creationId xmlns:a16="http://schemas.microsoft.com/office/drawing/2014/main" id="{2585B71E-19DA-8A2D-8E4D-D3C56937AB2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0" name="Diamond 99">
              <a:hlinkClick r:id="rId33" action="ppaction://hlinksldjump" tooltip="269,12,STO-OVD,11"/>
              <a:extLst>
                <a:ext uri="{FF2B5EF4-FFF2-40B4-BE49-F238E27FC236}">
                  <a16:creationId xmlns:a16="http://schemas.microsoft.com/office/drawing/2014/main" id="{252CF548-C586-9955-91BE-4E23B084CA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1" name="TextBox 100">
              <a:hlinkClick r:id="rId34" action="ppaction://hlinksldjump" tooltip="265,13,ZAKLJUČAK,12"/>
              <a:extLst>
                <a:ext uri="{FF2B5EF4-FFF2-40B4-BE49-F238E27FC236}">
                  <a16:creationId xmlns:a16="http://schemas.microsoft.com/office/drawing/2014/main" id="{4571751C-7CFA-CF87-3995-62B42688371F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102" name="Diamond 101">
              <a:hlinkClick r:id="rId34" action="ppaction://hlinksldjump" tooltip="265,13,ZAKLJUČAK,12"/>
              <a:extLst>
                <a:ext uri="{FF2B5EF4-FFF2-40B4-BE49-F238E27FC236}">
                  <a16:creationId xmlns:a16="http://schemas.microsoft.com/office/drawing/2014/main" id="{7574071D-D36E-CF26-F1A3-2887278A5A2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1029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87CE-4722-C880-7EF2-5219BD1B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STO-OVD</a:t>
            </a:r>
            <a:endParaRPr lang="hr-HR" dirty="0"/>
          </a:p>
        </p:txBody>
      </p:sp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81AE2A91-2B52-53F4-5623-8B67CAAF6B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19" y="-318299"/>
            <a:ext cx="7728323" cy="7176299"/>
          </a:xfrm>
          <a:prstGeom prst="rect">
            <a:avLst/>
          </a:prstGeom>
        </p:spPr>
      </p:pic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3E6D2BF-B6F1-2E3C-5FB5-A2F9793A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5E7A478-D664-4777-BC2F-CAAFB9F7C96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7" name="TextBox 76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3E09A801-E4C6-E199-2A81-4091DF70077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78" name="Diamond 77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93588014-4488-9BC0-1721-68803149836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9" name="Diamond 78">
              <a:hlinkClick r:id="rId22" action="ppaction://hlinksldjump" tooltip="263,3,Karakteristike STO-a,2"/>
              <a:extLst>
                <a:ext uri="{FF2B5EF4-FFF2-40B4-BE49-F238E27FC236}">
                  <a16:creationId xmlns:a16="http://schemas.microsoft.com/office/drawing/2014/main" id="{8A3B29A5-D399-B698-DC80-0C200284EBB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0" name="TextBox 79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F5E08B44-0A18-16C6-76A0-D36C4C487A0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1" name="Diamond 80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02A7A547-70C3-04FA-4403-16C79CD1D4E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TextBox 81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9127B40E-8506-3D23-E4EF-A2DA53638F8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3" name="Diamond 82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5F036F97-6644-F234-BBF3-E090A27B1FD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Diamond 83">
              <a:hlinkClick r:id="rId25" action="ppaction://hlinksldjump" tooltip="260,6,Spektrometar,5"/>
              <a:extLst>
                <a:ext uri="{FF2B5EF4-FFF2-40B4-BE49-F238E27FC236}">
                  <a16:creationId xmlns:a16="http://schemas.microsoft.com/office/drawing/2014/main" id="{CE75A459-37F0-4C6B-D747-E30BBD3DAC1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5" name="Diamond 84">
              <a:hlinkClick r:id="rId26" action="ppaction://hlinksldjump" tooltip="270,7,Obrada podataka,6"/>
              <a:extLst>
                <a:ext uri="{FF2B5EF4-FFF2-40B4-BE49-F238E27FC236}">
                  <a16:creationId xmlns:a16="http://schemas.microsoft.com/office/drawing/2014/main" id="{69AC32B9-3982-7B02-248E-D67B942F97A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TextBox 85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DD931DC5-FAAA-6D73-BA8F-4804BF0D356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7" name="Diamond 86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EE405279-FC8E-6761-6324-B3C91EDC1F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Diamond 87">
              <a:hlinkClick r:id="rId28" action="ppaction://hlinksldjump" tooltip="266,9,STO-Nb,8"/>
              <a:extLst>
                <a:ext uri="{FF2B5EF4-FFF2-40B4-BE49-F238E27FC236}">
                  <a16:creationId xmlns:a16="http://schemas.microsoft.com/office/drawing/2014/main" id="{0EB330EA-94B2-2775-1BCD-E5EAD8A0577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Diamond 88">
              <a:hlinkClick r:id="rId29" action="ppaction://hlinksldjump" tooltip="268,10,STO-Nb,9"/>
              <a:extLst>
                <a:ext uri="{FF2B5EF4-FFF2-40B4-BE49-F238E27FC236}">
                  <a16:creationId xmlns:a16="http://schemas.microsoft.com/office/drawing/2014/main" id="{E2E8F953-FC9D-C7AF-2835-F3847A7AD9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30" action="ppaction://hlinksldjump" tooltip="267,11,STO-OVD,10"/>
              <a:extLst>
                <a:ext uri="{FF2B5EF4-FFF2-40B4-BE49-F238E27FC236}">
                  <a16:creationId xmlns:a16="http://schemas.microsoft.com/office/drawing/2014/main" id="{78AA3944-93F0-7D6C-A100-E9833DE2786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Diamond 90">
              <a:hlinkClick r:id="rId31" action="ppaction://hlinksldjump" tooltip="269,12,STO-OVD,11"/>
              <a:extLst>
                <a:ext uri="{FF2B5EF4-FFF2-40B4-BE49-F238E27FC236}">
                  <a16:creationId xmlns:a16="http://schemas.microsoft.com/office/drawing/2014/main" id="{5FB3BE81-E05C-37F5-1CD3-6F6D5FA0E8B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TextBox 91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DF5171FE-05A2-3ED6-2594-3CFADC8C038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3" name="Diamond 92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2AE5668B-9511-B68D-CBA7-063571A1DF3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80333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87CE-4722-C880-7EF2-5219BD1B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44" y="4597814"/>
            <a:ext cx="9875520" cy="1356360"/>
          </a:xfrm>
        </p:spPr>
        <p:txBody>
          <a:bodyPr/>
          <a:lstStyle/>
          <a:p>
            <a:r>
              <a:rPr lang="en-US" dirty="0"/>
              <a:t>STO-OVD</a:t>
            </a:r>
            <a:endParaRPr lang="hr-HR" dirty="0"/>
          </a:p>
        </p:txBody>
      </p: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120EC63D-99A1-B735-C1AD-A8955A0BD8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4" y="149183"/>
            <a:ext cx="5184000" cy="3888000"/>
          </a:xfrm>
          <a:prstGeom prst="rect">
            <a:avLst/>
          </a:prstGeom>
        </p:spPr>
      </p:pic>
      <p:pic>
        <p:nvPicPr>
          <p:cNvPr id="22" name="Picture 21" descr="Chart, box and whisker chart&#10;&#10;Description automatically generated">
            <a:extLst>
              <a:ext uri="{FF2B5EF4-FFF2-40B4-BE49-F238E27FC236}">
                <a16:creationId xmlns:a16="http://schemas.microsoft.com/office/drawing/2014/main" id="{8A4AC59B-8431-291A-2F61-0593C1E39D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6" y="4186783"/>
            <a:ext cx="3629317" cy="2328486"/>
          </a:xfrm>
          <a:prstGeom prst="rect">
            <a:avLst/>
          </a:prstGeom>
        </p:spPr>
      </p:pic>
      <p:pic>
        <p:nvPicPr>
          <p:cNvPr id="18" name="Content Placeholder 17" descr="Chart, line chart&#10;&#10;Description automatically generated">
            <a:extLst>
              <a:ext uri="{FF2B5EF4-FFF2-40B4-BE49-F238E27FC236}">
                <a16:creationId xmlns:a16="http://schemas.microsoft.com/office/drawing/2014/main" id="{3E25BAF7-CB13-C67B-59B2-C585552CF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75" y="141188"/>
            <a:ext cx="5184000" cy="3888000"/>
          </a:xfr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08ECBED7-417D-34F1-F149-5F97156888A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8" name="TextBox 77">
              <a:hlinkClick r:id="rId23" action="ppaction://hlinksldjump" tooltip="272,2,Uvod,1"/>
              <a:extLst>
                <a:ext uri="{FF2B5EF4-FFF2-40B4-BE49-F238E27FC236}">
                  <a16:creationId xmlns:a16="http://schemas.microsoft.com/office/drawing/2014/main" id="{BE792746-9FDD-9AEF-0D00-99181834A23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79" name="Diamond 78">
              <a:hlinkClick r:id="rId23" action="ppaction://hlinksldjump" tooltip="272,2,Uvod,1"/>
              <a:extLst>
                <a:ext uri="{FF2B5EF4-FFF2-40B4-BE49-F238E27FC236}">
                  <a16:creationId xmlns:a16="http://schemas.microsoft.com/office/drawing/2014/main" id="{F1BC5349-19FB-B1B6-48F8-829FAC4BBA8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0" name="Diamond 79">
              <a:hlinkClick r:id="rId24" action="ppaction://hlinksldjump" tooltip="263,3,Karakteristike STO-a,2"/>
              <a:extLst>
                <a:ext uri="{FF2B5EF4-FFF2-40B4-BE49-F238E27FC236}">
                  <a16:creationId xmlns:a16="http://schemas.microsoft.com/office/drawing/2014/main" id="{39AE7A16-E799-016E-DF7E-65D6188A6E9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TextBox 80">
              <a:hlinkClick r:id="rId25" action="ppaction://hlinksldjump" tooltip="273,4,Uzorci,3"/>
              <a:extLst>
                <a:ext uri="{FF2B5EF4-FFF2-40B4-BE49-F238E27FC236}">
                  <a16:creationId xmlns:a16="http://schemas.microsoft.com/office/drawing/2014/main" id="{45188194-D4B6-223A-EBAF-7E818A6706A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2" name="Diamond 81">
              <a:hlinkClick r:id="rId25" action="ppaction://hlinksldjump" tooltip="273,4,Uzorci,3"/>
              <a:extLst>
                <a:ext uri="{FF2B5EF4-FFF2-40B4-BE49-F238E27FC236}">
                  <a16:creationId xmlns:a16="http://schemas.microsoft.com/office/drawing/2014/main" id="{B653F985-A537-5721-D9AD-32C35577EE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3" name="TextBox 82">
              <a:hlinkClick r:id="rId26" action="ppaction://hlinksldjump" tooltip="274,5,Metode,4"/>
              <a:extLst>
                <a:ext uri="{FF2B5EF4-FFF2-40B4-BE49-F238E27FC236}">
                  <a16:creationId xmlns:a16="http://schemas.microsoft.com/office/drawing/2014/main" id="{27FE9DF9-92DD-76BD-CD91-BE4B5BD25BFF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4" name="Diamond 83">
              <a:hlinkClick r:id="rId26" action="ppaction://hlinksldjump" tooltip="274,5,Metode,4"/>
              <a:extLst>
                <a:ext uri="{FF2B5EF4-FFF2-40B4-BE49-F238E27FC236}">
                  <a16:creationId xmlns:a16="http://schemas.microsoft.com/office/drawing/2014/main" id="{5FAEDEBF-E728-88E8-7AF6-F1AC576815C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5" name="Diamond 84">
              <a:hlinkClick r:id="rId27" action="ppaction://hlinksldjump" tooltip="260,6,Spektrometar,5"/>
              <a:extLst>
                <a:ext uri="{FF2B5EF4-FFF2-40B4-BE49-F238E27FC236}">
                  <a16:creationId xmlns:a16="http://schemas.microsoft.com/office/drawing/2014/main" id="{4B3D7560-A778-F30D-9BE0-9458EFEFEFF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Diamond 85">
              <a:hlinkClick r:id="rId28" action="ppaction://hlinksldjump" tooltip="270,7,Obrada podataka,6"/>
              <a:extLst>
                <a:ext uri="{FF2B5EF4-FFF2-40B4-BE49-F238E27FC236}">
                  <a16:creationId xmlns:a16="http://schemas.microsoft.com/office/drawing/2014/main" id="{173A8E8A-3CA7-69D1-B0C6-D1998B73A96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TextBox 86">
              <a:hlinkClick r:id="rId29" action="ppaction://hlinksldjump" tooltip="275,8,REZULTATI,7"/>
              <a:extLst>
                <a:ext uri="{FF2B5EF4-FFF2-40B4-BE49-F238E27FC236}">
                  <a16:creationId xmlns:a16="http://schemas.microsoft.com/office/drawing/2014/main" id="{1E9DC743-EF47-25A6-7CFA-7A0CD5CA793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8" name="Diamond 87">
              <a:hlinkClick r:id="rId29" action="ppaction://hlinksldjump" tooltip="275,8,REZULTATI,7"/>
              <a:extLst>
                <a:ext uri="{FF2B5EF4-FFF2-40B4-BE49-F238E27FC236}">
                  <a16:creationId xmlns:a16="http://schemas.microsoft.com/office/drawing/2014/main" id="{297B1F4B-AC07-2DB6-A2CC-1FBDFAB2C03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Diamond 88">
              <a:hlinkClick r:id="rId30" action="ppaction://hlinksldjump" tooltip="266,9,STO-Nb,8"/>
              <a:extLst>
                <a:ext uri="{FF2B5EF4-FFF2-40B4-BE49-F238E27FC236}">
                  <a16:creationId xmlns:a16="http://schemas.microsoft.com/office/drawing/2014/main" id="{88441490-A714-CAFD-2C11-5F669832B95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31" action="ppaction://hlinksldjump" tooltip="268,10,STO-Nb,9"/>
              <a:extLst>
                <a:ext uri="{FF2B5EF4-FFF2-40B4-BE49-F238E27FC236}">
                  <a16:creationId xmlns:a16="http://schemas.microsoft.com/office/drawing/2014/main" id="{BCC4C7DF-5E89-042A-B7BB-4C5C640347B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Diamond 90">
              <a:hlinkClick r:id="rId32" action="ppaction://hlinksldjump" tooltip="267,11,STO-OVD,10"/>
              <a:extLst>
                <a:ext uri="{FF2B5EF4-FFF2-40B4-BE49-F238E27FC236}">
                  <a16:creationId xmlns:a16="http://schemas.microsoft.com/office/drawing/2014/main" id="{54C789E4-1DB7-650C-53DB-D3EE15F0747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Diamond 91">
              <a:hlinkClick r:id="rId33" action="ppaction://hlinksldjump" tooltip="269,12,STO-OVD,11"/>
              <a:extLst>
                <a:ext uri="{FF2B5EF4-FFF2-40B4-BE49-F238E27FC236}">
                  <a16:creationId xmlns:a16="http://schemas.microsoft.com/office/drawing/2014/main" id="{D7F31B97-7360-9C0B-A3FA-B794D6541C8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TextBox 92">
              <a:hlinkClick r:id="rId34" action="ppaction://hlinksldjump" tooltip="265,13,ZAKLJUČAK,12"/>
              <a:extLst>
                <a:ext uri="{FF2B5EF4-FFF2-40B4-BE49-F238E27FC236}">
                  <a16:creationId xmlns:a16="http://schemas.microsoft.com/office/drawing/2014/main" id="{0649617A-5948-D359-CF2D-964470F9B60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4" name="Diamond 93">
              <a:hlinkClick r:id="rId34" action="ppaction://hlinksldjump" tooltip="265,13,ZAKLJUČAK,12"/>
              <a:extLst>
                <a:ext uri="{FF2B5EF4-FFF2-40B4-BE49-F238E27FC236}">
                  <a16:creationId xmlns:a16="http://schemas.microsoft.com/office/drawing/2014/main" id="{9BC9B30B-E43D-450D-09CF-27452ADAB9E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4497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2B4D4-DF7F-FC8E-0F0D-54171072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ZAKLJUČAK</a:t>
            </a:r>
            <a:endParaRPr lang="hr-HR" dirty="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E137-64CB-1004-F49B-16DDBF0E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14" y="2975024"/>
            <a:ext cx="10876175" cy="32434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STO-Nb: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oblik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frekvencije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modova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očekivano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mijenjaju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magnetska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polja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STO-OVD: </a:t>
            </a:r>
            <a:r>
              <a:rPr lang="en-US" dirty="0" err="1">
                <a:solidFill>
                  <a:schemeClr val="tx1"/>
                </a:solidFill>
              </a:rPr>
              <a:t>promjene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toliko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vidljive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slabijeg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magnetskog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manjeg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dopiranja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temelj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daljnja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kvantitativna istra</a:t>
            </a:r>
            <a:r>
              <a:rPr lang="en-US" dirty="0">
                <a:solidFill>
                  <a:schemeClr val="tx1"/>
                </a:solidFill>
              </a:rPr>
              <a:t>ž</a:t>
            </a:r>
            <a:r>
              <a:rPr lang="hr-HR" dirty="0">
                <a:solidFill>
                  <a:schemeClr val="tx1"/>
                </a:solidFill>
              </a:rPr>
              <a:t>ivanja vektorskog elektron-fonon vezanja pri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ja</a:t>
            </a:r>
            <a:r>
              <a:rPr lang="en-US" dirty="0">
                <a:solidFill>
                  <a:schemeClr val="tx1"/>
                </a:solidFill>
              </a:rPr>
              <a:t>č</a:t>
            </a:r>
            <a:r>
              <a:rPr lang="hr-HR" dirty="0">
                <a:solidFill>
                  <a:schemeClr val="tx1"/>
                </a:solidFill>
              </a:rPr>
              <a:t>im magnetskim poljima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doprinos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obja</a:t>
            </a:r>
            <a:r>
              <a:rPr lang="en-US" dirty="0">
                <a:solidFill>
                  <a:schemeClr val="tx1"/>
                </a:solidFill>
              </a:rPr>
              <a:t>š</a:t>
            </a:r>
            <a:r>
              <a:rPr lang="hr-HR" dirty="0">
                <a:solidFill>
                  <a:schemeClr val="tx1"/>
                </a:solidFill>
              </a:rPr>
              <a:t>njenju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supravodljivosti u stroncijevom titanatu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9F7F65E-FE76-4183-CA4E-70EEACEDCFE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9" name="TextBox 78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7C3FEC2D-1E2F-DF42-F80B-54916EF6797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80" name="Diamond 79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A76FC46B-2431-C581-2A46-60AFFE93978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Diamond 80">
              <a:hlinkClick r:id="rId22" action="ppaction://hlinksldjump" tooltip="263,3,Karakteristike STO-a,2"/>
              <a:extLst>
                <a:ext uri="{FF2B5EF4-FFF2-40B4-BE49-F238E27FC236}">
                  <a16:creationId xmlns:a16="http://schemas.microsoft.com/office/drawing/2014/main" id="{31FCA49F-85B8-478E-9F1A-76A2947DA59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TextBox 81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18CF6DF7-5B93-F5D0-0187-E572746B8AD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3" name="Diamond 82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C9BB878A-A33F-58C4-6FDC-E4B79F33D7E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TextBox 83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F785494E-6911-E8EA-FA30-6F9E796617F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5" name="Diamond 84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037DE875-CAE5-3473-F9AA-52977D970F3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Diamond 85">
              <a:hlinkClick r:id="rId25" action="ppaction://hlinksldjump" tooltip="260,6,Spektrometar,5"/>
              <a:extLst>
                <a:ext uri="{FF2B5EF4-FFF2-40B4-BE49-F238E27FC236}">
                  <a16:creationId xmlns:a16="http://schemas.microsoft.com/office/drawing/2014/main" id="{D92BC895-5072-FA3F-049C-5C618B863B3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Diamond 86">
              <a:hlinkClick r:id="rId26" action="ppaction://hlinksldjump" tooltip="270,7,Obrada podataka,6"/>
              <a:extLst>
                <a:ext uri="{FF2B5EF4-FFF2-40B4-BE49-F238E27FC236}">
                  <a16:creationId xmlns:a16="http://schemas.microsoft.com/office/drawing/2014/main" id="{5FBACD45-E11E-04A5-DE0F-00828FC2D2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TextBox 87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B427A434-6348-0E73-134B-412F8654CC3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9" name="Diamond 88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23F934A4-7829-B227-6EB3-A2D0E4ECCE0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28" action="ppaction://hlinksldjump" tooltip="266,9,STO-Nb,8"/>
              <a:extLst>
                <a:ext uri="{FF2B5EF4-FFF2-40B4-BE49-F238E27FC236}">
                  <a16:creationId xmlns:a16="http://schemas.microsoft.com/office/drawing/2014/main" id="{CC8E6623-01EC-E99E-E234-B12C2A56144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Diamond 90">
              <a:hlinkClick r:id="rId29" action="ppaction://hlinksldjump" tooltip="268,10,STO-Nb,9"/>
              <a:extLst>
                <a:ext uri="{FF2B5EF4-FFF2-40B4-BE49-F238E27FC236}">
                  <a16:creationId xmlns:a16="http://schemas.microsoft.com/office/drawing/2014/main" id="{BC74CFBC-EA2D-F21F-DE89-ABC2B787236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Diamond 91">
              <a:hlinkClick r:id="rId30" action="ppaction://hlinksldjump" tooltip="267,11,STO-OVD,10"/>
              <a:extLst>
                <a:ext uri="{FF2B5EF4-FFF2-40B4-BE49-F238E27FC236}">
                  <a16:creationId xmlns:a16="http://schemas.microsoft.com/office/drawing/2014/main" id="{5969290D-C554-5AAB-CD36-6E0BD157D0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Diamond 92">
              <a:hlinkClick r:id="rId31" action="ppaction://hlinksldjump" tooltip="269,12,STO-OVD,11"/>
              <a:extLst>
                <a:ext uri="{FF2B5EF4-FFF2-40B4-BE49-F238E27FC236}">
                  <a16:creationId xmlns:a16="http://schemas.microsoft.com/office/drawing/2014/main" id="{E8010693-AF28-B4B2-0866-69653B7C86E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TextBox 93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F117C53A-DE37-00A7-334C-26AF0145B0B6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5" name="Diamond 94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D84CDE81-AB33-7A88-7419-6D86437F645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93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0513689-D00A-4D15-B8A3-AA50EC4B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0BAFA-20A0-B495-532B-92E57CCA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00" y="637563"/>
            <a:ext cx="8640201" cy="3070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 cap="all" dirty="0" err="1">
                <a:solidFill>
                  <a:schemeClr val="tx1"/>
                </a:solidFill>
              </a:rPr>
              <a:t>Hvala</a:t>
            </a:r>
            <a:r>
              <a:rPr lang="en-US" sz="4800" b="1" cap="all" dirty="0">
                <a:solidFill>
                  <a:schemeClr val="tx1"/>
                </a:solidFill>
              </a:rPr>
              <a:t> </a:t>
            </a:r>
            <a:r>
              <a:rPr lang="en-US" sz="4800" b="1" cap="all" dirty="0" err="1">
                <a:solidFill>
                  <a:schemeClr val="tx1"/>
                </a:solidFill>
              </a:rPr>
              <a:t>na</a:t>
            </a:r>
            <a:r>
              <a:rPr lang="en-US" sz="4800" b="1" cap="all" dirty="0">
                <a:solidFill>
                  <a:schemeClr val="tx1"/>
                </a:solidFill>
              </a:rPr>
              <a:t> </a:t>
            </a:r>
            <a:r>
              <a:rPr lang="en-US" sz="4800" b="1" cap="all" dirty="0" err="1">
                <a:solidFill>
                  <a:schemeClr val="tx1"/>
                </a:solidFill>
              </a:rPr>
              <a:t>pažnji</a:t>
            </a:r>
            <a:r>
              <a:rPr lang="en-US" sz="4800" b="1" cap="all">
                <a:solidFill>
                  <a:schemeClr val="tx1"/>
                </a:solidFill>
              </a:rPr>
              <a:t>! </a:t>
            </a:r>
            <a:endParaRPr lang="en-US" sz="4800" b="1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9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9E603F-85FA-5396-5299-83D4EBDB6FAB}"/>
              </a:ext>
            </a:extLst>
          </p:cNvPr>
          <p:cNvGrpSpPr/>
          <p:nvPr/>
        </p:nvGrpSpPr>
        <p:grpSpPr>
          <a:xfrm>
            <a:off x="6487295" y="1965960"/>
            <a:ext cx="5486975" cy="3743261"/>
            <a:chOff x="6429557" y="909548"/>
            <a:chExt cx="5712645" cy="3878102"/>
          </a:xfrm>
        </p:grpSpPr>
        <p:pic>
          <p:nvPicPr>
            <p:cNvPr id="6" name="Picture 5" descr="Chart, diagram&#10;&#10;Description automatically generated">
              <a:extLst>
                <a:ext uri="{FF2B5EF4-FFF2-40B4-BE49-F238E27FC236}">
                  <a16:creationId xmlns:a16="http://schemas.microsoft.com/office/drawing/2014/main" id="{FC618927-CA05-3361-5326-DE4523CF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338" y="909548"/>
              <a:ext cx="4930567" cy="35207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F5F2C8-9238-3528-EBBF-CAE0AE65BAC1}"/>
                </a:ext>
              </a:extLst>
            </p:cNvPr>
            <p:cNvSpPr txBox="1"/>
            <p:nvPr/>
          </p:nvSpPr>
          <p:spPr>
            <a:xfrm>
              <a:off x="6429557" y="4500673"/>
              <a:ext cx="5712645" cy="28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 A. Kumar et al., Phys. Rev. B </a:t>
              </a:r>
              <a:r>
                <a:rPr lang="sv-SE" sz="1200" b="1" dirty="0"/>
                <a:t>105</a:t>
              </a:r>
              <a:r>
                <a:rPr lang="sv-SE" sz="1200" dirty="0"/>
                <a:t>, 125142 (2022)</a:t>
              </a:r>
              <a:endParaRPr lang="hr-HR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5378F-FF5E-15C6-B52F-6D87F5D7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en-US" dirty="0" err="1"/>
              <a:t>vod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BE5A57-728B-65C2-102D-F7E0FC8F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90" y="2030420"/>
            <a:ext cx="5605470" cy="403860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Stroncijev titanat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hr-HR" sz="2000" dirty="0">
                <a:solidFill>
                  <a:schemeClr val="tx1"/>
                </a:solidFill>
              </a:rPr>
              <a:t>SrTiO</a:t>
            </a:r>
            <a:r>
              <a:rPr lang="hr-HR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hr-HR" sz="2000" dirty="0">
                <a:solidFill>
                  <a:schemeClr val="tx1"/>
                </a:solidFill>
              </a:rPr>
              <a:t>STO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prvi nekonvencionalni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supravodi</a:t>
            </a:r>
            <a:r>
              <a:rPr lang="en-US" sz="2000" dirty="0">
                <a:solidFill>
                  <a:schemeClr val="tx1"/>
                </a:solidFill>
              </a:rPr>
              <a:t>č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nepoznat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mehanizam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supravodljivog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sparivanja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prijedlog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hr-HR" sz="2000" dirty="0">
                <a:solidFill>
                  <a:schemeClr val="tx1"/>
                </a:solidFill>
              </a:rPr>
              <a:t>elektron-fonon vezanje potpomognuto spin-orbit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vezanjem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rezultira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promjenom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modova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magnetskom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polju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može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izračunati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jačina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vezanja</a:t>
            </a:r>
            <a:endParaRPr lang="en-US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586C5A-C8A2-784E-ACA3-1B9FD74DB2B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9" name="TextBox 78">
              <a:hlinkClick r:id="rId22" action="ppaction://hlinksldjump" tooltip="272,2,Uvod,1"/>
              <a:extLst>
                <a:ext uri="{FF2B5EF4-FFF2-40B4-BE49-F238E27FC236}">
                  <a16:creationId xmlns:a16="http://schemas.microsoft.com/office/drawing/2014/main" id="{87B9BD50-68E0-90CD-C68C-E9B5EA55751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80" name="Diamond 79">
              <a:hlinkClick r:id="rId22" action="ppaction://hlinksldjump" tooltip="272,2,Uvod,1"/>
              <a:extLst>
                <a:ext uri="{FF2B5EF4-FFF2-40B4-BE49-F238E27FC236}">
                  <a16:creationId xmlns:a16="http://schemas.microsoft.com/office/drawing/2014/main" id="{17B1C57D-550E-4EBC-03DF-EB665AF32AC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Diamond 80">
              <a:hlinkClick r:id="rId23" action="ppaction://hlinksldjump" tooltip="263,3,Karakteristike STO-a,2"/>
              <a:extLst>
                <a:ext uri="{FF2B5EF4-FFF2-40B4-BE49-F238E27FC236}">
                  <a16:creationId xmlns:a16="http://schemas.microsoft.com/office/drawing/2014/main" id="{F3D9E8B3-C07C-92DC-5445-8898366DDBE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TextBox 81">
              <a:hlinkClick r:id="rId24" action="ppaction://hlinksldjump" tooltip="273,4,Uzorci,3"/>
              <a:extLst>
                <a:ext uri="{FF2B5EF4-FFF2-40B4-BE49-F238E27FC236}">
                  <a16:creationId xmlns:a16="http://schemas.microsoft.com/office/drawing/2014/main" id="{969DC98E-A179-9037-2657-C7C5764F754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3" name="Diamond 82">
              <a:hlinkClick r:id="rId24" action="ppaction://hlinksldjump" tooltip="273,4,Uzorci,3"/>
              <a:extLst>
                <a:ext uri="{FF2B5EF4-FFF2-40B4-BE49-F238E27FC236}">
                  <a16:creationId xmlns:a16="http://schemas.microsoft.com/office/drawing/2014/main" id="{2CC920E3-7A1E-68E3-4B45-9147BB65004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TextBox 83">
              <a:hlinkClick r:id="rId25" action="ppaction://hlinksldjump" tooltip="274,5,Metode,4"/>
              <a:extLst>
                <a:ext uri="{FF2B5EF4-FFF2-40B4-BE49-F238E27FC236}">
                  <a16:creationId xmlns:a16="http://schemas.microsoft.com/office/drawing/2014/main" id="{8F2AC56F-8942-F090-DEAC-E686EC75017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5" name="Diamond 84">
              <a:hlinkClick r:id="rId25" action="ppaction://hlinksldjump" tooltip="274,5,Metode,4"/>
              <a:extLst>
                <a:ext uri="{FF2B5EF4-FFF2-40B4-BE49-F238E27FC236}">
                  <a16:creationId xmlns:a16="http://schemas.microsoft.com/office/drawing/2014/main" id="{9E00B9A5-9098-F0A2-BDAC-14F02E2F9A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Diamond 85">
              <a:hlinkClick r:id="rId26" action="ppaction://hlinksldjump" tooltip="260,6,Spektrometar,5"/>
              <a:extLst>
                <a:ext uri="{FF2B5EF4-FFF2-40B4-BE49-F238E27FC236}">
                  <a16:creationId xmlns:a16="http://schemas.microsoft.com/office/drawing/2014/main" id="{E8940BCD-FF16-17E2-1F07-74C6E539F2D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Diamond 86">
              <a:hlinkClick r:id="rId27" action="ppaction://hlinksldjump" tooltip="270,7,Obrada podataka,6"/>
              <a:extLst>
                <a:ext uri="{FF2B5EF4-FFF2-40B4-BE49-F238E27FC236}">
                  <a16:creationId xmlns:a16="http://schemas.microsoft.com/office/drawing/2014/main" id="{A485693A-2819-F66B-8F0B-B0862F91456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TextBox 87">
              <a:hlinkClick r:id="rId28" action="ppaction://hlinksldjump" tooltip="275,8,REZULTATI,7"/>
              <a:extLst>
                <a:ext uri="{FF2B5EF4-FFF2-40B4-BE49-F238E27FC236}">
                  <a16:creationId xmlns:a16="http://schemas.microsoft.com/office/drawing/2014/main" id="{438C410A-8071-096F-6236-A00249C72D0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9" name="Diamond 88">
              <a:hlinkClick r:id="rId28" action="ppaction://hlinksldjump" tooltip="275,8,REZULTATI,7"/>
              <a:extLst>
                <a:ext uri="{FF2B5EF4-FFF2-40B4-BE49-F238E27FC236}">
                  <a16:creationId xmlns:a16="http://schemas.microsoft.com/office/drawing/2014/main" id="{8943C406-FDE5-7409-05CA-B00D6549B9F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29" action="ppaction://hlinksldjump" tooltip="266,9,STO-Nb,8"/>
              <a:extLst>
                <a:ext uri="{FF2B5EF4-FFF2-40B4-BE49-F238E27FC236}">
                  <a16:creationId xmlns:a16="http://schemas.microsoft.com/office/drawing/2014/main" id="{3E784F69-4AB6-6463-E6A3-17F1F92DEE7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Diamond 90">
              <a:hlinkClick r:id="rId30" action="ppaction://hlinksldjump" tooltip="268,10,STO-Nb,9"/>
              <a:extLst>
                <a:ext uri="{FF2B5EF4-FFF2-40B4-BE49-F238E27FC236}">
                  <a16:creationId xmlns:a16="http://schemas.microsoft.com/office/drawing/2014/main" id="{D05B785A-3717-9629-C416-7923E3DC1F7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Diamond 91">
              <a:hlinkClick r:id="rId31" action="ppaction://hlinksldjump" tooltip="267,11,STO-OVD,10"/>
              <a:extLst>
                <a:ext uri="{FF2B5EF4-FFF2-40B4-BE49-F238E27FC236}">
                  <a16:creationId xmlns:a16="http://schemas.microsoft.com/office/drawing/2014/main" id="{2001ECCA-BC67-E545-68CE-46E72F82EEA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Diamond 92">
              <a:hlinkClick r:id="rId32" action="ppaction://hlinksldjump" tooltip="269,12,STO-OVD,11"/>
              <a:extLst>
                <a:ext uri="{FF2B5EF4-FFF2-40B4-BE49-F238E27FC236}">
                  <a16:creationId xmlns:a16="http://schemas.microsoft.com/office/drawing/2014/main" id="{9065D213-ABF1-0B98-4666-FE922D5F79D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TextBox 93">
              <a:hlinkClick r:id="rId33" action="ppaction://hlinksldjump" tooltip="265,13,ZAKLJUČAK,12"/>
              <a:extLst>
                <a:ext uri="{FF2B5EF4-FFF2-40B4-BE49-F238E27FC236}">
                  <a16:creationId xmlns:a16="http://schemas.microsoft.com/office/drawing/2014/main" id="{FD64A12B-E439-89D9-65C8-FD7BCB71EFFD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5" name="Diamond 94">
              <a:hlinkClick r:id="rId33" action="ppaction://hlinksldjump" tooltip="265,13,ZAKLJUČAK,12"/>
              <a:extLst>
                <a:ext uri="{FF2B5EF4-FFF2-40B4-BE49-F238E27FC236}">
                  <a16:creationId xmlns:a16="http://schemas.microsoft.com/office/drawing/2014/main" id="{15DF5F1E-85A8-05B4-D136-0A3644EE22A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4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780A-BFB3-6143-17E9-699E15B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Karakteristike</a:t>
            </a:r>
            <a:r>
              <a:rPr lang="en-US" dirty="0"/>
              <a:t> STO-a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AF99-9575-D90A-F0E1-BA993545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33" y="2183512"/>
            <a:ext cx="8739848" cy="403860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proziran i bezbojan poluvodi</a:t>
            </a:r>
            <a:r>
              <a:rPr lang="en-US" sz="2000" dirty="0">
                <a:solidFill>
                  <a:schemeClr val="tx1"/>
                </a:solidFill>
              </a:rPr>
              <a:t>č</a:t>
            </a:r>
          </a:p>
          <a:p>
            <a:r>
              <a:rPr lang="hr-HR" sz="2000" dirty="0">
                <a:solidFill>
                  <a:schemeClr val="tx1"/>
                </a:solidFill>
              </a:rPr>
              <a:t>sobn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hr-HR" sz="2000" dirty="0">
                <a:solidFill>
                  <a:schemeClr val="tx1"/>
                </a:solidFill>
              </a:rPr>
              <a:t> temperatur</a:t>
            </a:r>
            <a:r>
              <a:rPr lang="en-US" sz="2000" dirty="0">
                <a:solidFill>
                  <a:schemeClr val="tx1"/>
                </a:solidFill>
              </a:rPr>
              <a:t>a: </a:t>
            </a:r>
            <a:r>
              <a:rPr lang="hr-HR" sz="2000" dirty="0">
                <a:solidFill>
                  <a:schemeClr val="tx1"/>
                </a:solidFill>
              </a:rPr>
              <a:t>kubi</a:t>
            </a:r>
            <a:r>
              <a:rPr lang="en-US" sz="2000" dirty="0" err="1">
                <a:solidFill>
                  <a:schemeClr val="tx1"/>
                </a:solidFill>
              </a:rPr>
              <a:t>čna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struktu</a:t>
            </a:r>
            <a:r>
              <a:rPr lang="en-US" sz="2000" dirty="0" err="1">
                <a:solidFill>
                  <a:schemeClr val="tx1"/>
                </a:solidFill>
              </a:rPr>
              <a:t>ra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hr-HR" sz="2000" dirty="0">
                <a:solidFill>
                  <a:schemeClr val="tx1"/>
                </a:solidFill>
              </a:rPr>
              <a:t>a = 3.9053 Å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antiferodistortivan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prijelaz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T</a:t>
            </a:r>
            <a:r>
              <a:rPr lang="en-US" sz="2000" baseline="-25000" dirty="0">
                <a:solidFill>
                  <a:schemeClr val="tx1"/>
                </a:solidFill>
              </a:rPr>
              <a:t>AFD</a:t>
            </a:r>
            <a:r>
              <a:rPr lang="en-US" sz="2000" dirty="0">
                <a:solidFill>
                  <a:schemeClr val="tx1"/>
                </a:solidFill>
              </a:rPr>
              <a:t> = 105 K: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pl-PL" sz="2000" dirty="0">
                <a:solidFill>
                  <a:schemeClr val="tx1"/>
                </a:solidFill>
              </a:rPr>
              <a:t>postaje tetragonalan, c/a = 1.0005</a:t>
            </a:r>
            <a:endParaRPr lang="en-US" sz="2000" dirty="0">
              <a:solidFill>
                <a:schemeClr val="tx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pl-PL" sz="2000" dirty="0">
                <a:solidFill>
                  <a:schemeClr val="tx1"/>
                </a:solidFill>
              </a:rPr>
              <a:t>trostruko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degenerirani </a:t>
            </a:r>
            <a:r>
              <a:rPr lang="en-US" sz="2000" dirty="0" err="1">
                <a:solidFill>
                  <a:schemeClr val="tx1"/>
                </a:solidFill>
              </a:rPr>
              <a:t>meki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mod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AB7E50F-498A-A82D-1C53-351DF4CAA448}"/>
              </a:ext>
            </a:extLst>
          </p:cNvPr>
          <p:cNvSpPr/>
          <p:nvPr/>
        </p:nvSpPr>
        <p:spPr>
          <a:xfrm>
            <a:off x="1494090" y="3745851"/>
            <a:ext cx="238027" cy="68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5E0DDE99-DC11-F715-F18C-6DD7DBD869CB}"/>
              </a:ext>
            </a:extLst>
          </p:cNvPr>
          <p:cNvSpPr/>
          <p:nvPr/>
        </p:nvSpPr>
        <p:spPr>
          <a:xfrm>
            <a:off x="5445125" y="4041096"/>
            <a:ext cx="313315" cy="449650"/>
          </a:xfrm>
          <a:prstGeom prst="leftBrace">
            <a:avLst>
              <a:gd name="adj1" fmla="val 9177"/>
              <a:gd name="adj2" fmla="val 5092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C495D96-E2E9-D794-4ACA-B1A43AD6E319}"/>
              </a:ext>
            </a:extLst>
          </p:cNvPr>
          <p:cNvSpPr/>
          <p:nvPr/>
        </p:nvSpPr>
        <p:spPr>
          <a:xfrm>
            <a:off x="1494090" y="4237236"/>
            <a:ext cx="238027" cy="68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A27342-3E30-8531-BB55-9169D2048A96}"/>
              </a:ext>
            </a:extLst>
          </p:cNvPr>
          <p:cNvSpPr txBox="1"/>
          <p:nvPr/>
        </p:nvSpPr>
        <p:spPr>
          <a:xfrm>
            <a:off x="5818991" y="3856430"/>
            <a:ext cx="206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singlet </a:t>
            </a:r>
            <a:r>
              <a:rPr lang="en-US" dirty="0" err="1">
                <a:solidFill>
                  <a:schemeClr val="tx1"/>
                </a:solidFill>
              </a:rPr>
              <a:t>oko</a:t>
            </a:r>
            <a:r>
              <a:rPr lang="en-US" dirty="0">
                <a:solidFill>
                  <a:schemeClr val="tx1"/>
                </a:solidFill>
              </a:rPr>
              <a:t> c </a:t>
            </a:r>
            <a:r>
              <a:rPr lang="en-US" dirty="0" err="1">
                <a:solidFill>
                  <a:schemeClr val="tx1"/>
                </a:solidFill>
              </a:rPr>
              <a:t>osi</a:t>
            </a:r>
            <a:endParaRPr lang="hr-H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DEF717-EA00-672E-4251-4DC7A449DE3D}"/>
              </a:ext>
            </a:extLst>
          </p:cNvPr>
          <p:cNvSpPr txBox="1"/>
          <p:nvPr/>
        </p:nvSpPr>
        <p:spPr>
          <a:xfrm>
            <a:off x="5807212" y="4306080"/>
            <a:ext cx="206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dublet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oko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dirty="0" err="1">
                <a:solidFill>
                  <a:schemeClr val="tx1"/>
                </a:solidFill>
              </a:rPr>
              <a:t>osi</a:t>
            </a:r>
            <a:endParaRPr lang="hr-HR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6FCFD1-9319-A5DC-6BEC-7A13779B5DE9}"/>
              </a:ext>
            </a:extLst>
          </p:cNvPr>
          <p:cNvGrpSpPr/>
          <p:nvPr/>
        </p:nvGrpSpPr>
        <p:grpSpPr>
          <a:xfrm>
            <a:off x="8339492" y="411940"/>
            <a:ext cx="3094499" cy="6034120"/>
            <a:chOff x="8413750" y="587676"/>
            <a:chExt cx="3094499" cy="60341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07F05E-405D-BC28-E11B-9CC892244AD0}"/>
                </a:ext>
              </a:extLst>
            </p:cNvPr>
            <p:cNvGrpSpPr/>
            <p:nvPr/>
          </p:nvGrpSpPr>
          <p:grpSpPr>
            <a:xfrm>
              <a:off x="8413750" y="587676"/>
              <a:ext cx="3094499" cy="5682647"/>
              <a:chOff x="8086890" y="725092"/>
              <a:chExt cx="2829600" cy="5343872"/>
            </a:xfrm>
          </p:grpSpPr>
          <p:pic>
            <p:nvPicPr>
              <p:cNvPr id="26" name="Picture 25" descr="Diagram&#10;&#10;Description automatically generated">
                <a:extLst>
                  <a:ext uri="{FF2B5EF4-FFF2-40B4-BE49-F238E27FC236}">
                    <a16:creationId xmlns:a16="http://schemas.microsoft.com/office/drawing/2014/main" id="{A9DC501E-FEE6-674D-6B6B-A785671F5F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98"/>
              <a:stretch/>
            </p:blipFill>
            <p:spPr>
              <a:xfrm>
                <a:off x="8086890" y="3341714"/>
                <a:ext cx="2829600" cy="2727250"/>
              </a:xfrm>
              <a:prstGeom prst="rect">
                <a:avLst/>
              </a:prstGeom>
            </p:spPr>
          </p:pic>
          <p:pic>
            <p:nvPicPr>
              <p:cNvPr id="25" name="Picture 24" descr="Diagram&#10;&#10;Description automatically generated">
                <a:extLst>
                  <a:ext uri="{FF2B5EF4-FFF2-40B4-BE49-F238E27FC236}">
                    <a16:creationId xmlns:a16="http://schemas.microsoft.com/office/drawing/2014/main" id="{34C8261D-E092-F064-5323-1910CAD978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998"/>
              <a:stretch/>
            </p:blipFill>
            <p:spPr>
              <a:xfrm>
                <a:off x="8086890" y="725092"/>
                <a:ext cx="2829600" cy="272725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46A90A-5B3E-898F-E383-B5214786228D}"/>
                </a:ext>
              </a:extLst>
            </p:cNvPr>
            <p:cNvSpPr txBox="1"/>
            <p:nvPr/>
          </p:nvSpPr>
          <p:spPr>
            <a:xfrm>
              <a:off x="8705934" y="6190909"/>
              <a:ext cx="25101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0" i="0" dirty="0">
                  <a:effectLst/>
                  <a:latin typeface="Arial" panose="020B0604020202020204" pitchFamily="34" charset="0"/>
                </a:rPr>
                <a:t>C. Collignon et al., </a:t>
              </a:r>
              <a:r>
                <a:rPr lang="en-US" sz="1100" b="0" i="0" dirty="0" err="1">
                  <a:effectLst/>
                  <a:latin typeface="Arial" panose="020B0604020202020204" pitchFamily="34" charset="0"/>
                </a:rPr>
                <a:t>Annu</a:t>
              </a:r>
              <a:r>
                <a:rPr lang="en-US" sz="1100" dirty="0">
                  <a:latin typeface="Arial" panose="020B0604020202020204" pitchFamily="34" charset="0"/>
                </a:rPr>
                <a:t>.</a:t>
              </a:r>
              <a:r>
                <a:rPr lang="en-US" sz="1100" b="0" i="0" dirty="0">
                  <a:effectLst/>
                  <a:latin typeface="Arial" panose="020B0604020202020204" pitchFamily="34" charset="0"/>
                </a:rPr>
                <a:t> Rev. of </a:t>
              </a:r>
              <a:r>
                <a:rPr lang="en-US" sz="1100" b="0" i="0" dirty="0" err="1">
                  <a:effectLst/>
                  <a:latin typeface="Arial" panose="020B0604020202020204" pitchFamily="34" charset="0"/>
                </a:rPr>
                <a:t>Condens</a:t>
              </a:r>
              <a:r>
                <a:rPr lang="en-US" sz="1100" b="0" i="0" dirty="0">
                  <a:effectLst/>
                  <a:latin typeface="Arial" panose="020B0604020202020204" pitchFamily="34" charset="0"/>
                </a:rPr>
                <a:t>. Matter Phys. </a:t>
              </a:r>
              <a:r>
                <a:rPr lang="en-US" sz="1100" b="1" i="0" dirty="0">
                  <a:effectLst/>
                  <a:latin typeface="Arial" panose="020B0604020202020204" pitchFamily="34" charset="0"/>
                </a:rPr>
                <a:t>10</a:t>
              </a:r>
              <a:r>
                <a:rPr lang="en-US" sz="1100" b="0" i="0" dirty="0">
                  <a:effectLst/>
                  <a:latin typeface="Arial" panose="020B0604020202020204" pitchFamily="34" charset="0"/>
                </a:rPr>
                <a:t>, 25 (2019)</a:t>
              </a:r>
              <a:endParaRPr lang="hr-HR" sz="110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C4DD173-2B27-B791-D291-41DFBD8378A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87" name="TextBox 86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B5D88D91-4CE3-75AF-F84D-82192BADF92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88" name="Diamond 87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B97FD58C-F5D6-6BC2-3025-D4F0AE4E14E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Diamond 88">
              <a:hlinkClick r:id="rId22" action="ppaction://hlinksldjump" tooltip="263,3,Karakteristike STO-a,2"/>
              <a:extLst>
                <a:ext uri="{FF2B5EF4-FFF2-40B4-BE49-F238E27FC236}">
                  <a16:creationId xmlns:a16="http://schemas.microsoft.com/office/drawing/2014/main" id="{5AD663B7-396E-D238-2499-25B6A861534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TextBox 89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5309E80C-423A-584C-F6C2-4836CE50DA9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91" name="Diamond 90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AE6E2F44-B655-60E4-2201-F5853A93076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TextBox 91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1BC34671-9F40-E5FC-499F-729E1A7CC6C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93" name="Diamond 92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C3177D4D-AEE1-29BD-6574-76693F69FB1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Diamond 93">
              <a:hlinkClick r:id="rId25" action="ppaction://hlinksldjump" tooltip="260,6,Spektrometar,5"/>
              <a:extLst>
                <a:ext uri="{FF2B5EF4-FFF2-40B4-BE49-F238E27FC236}">
                  <a16:creationId xmlns:a16="http://schemas.microsoft.com/office/drawing/2014/main" id="{832608B1-710A-2995-2068-99004983B33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5" name="Diamond 94">
              <a:hlinkClick r:id="rId26" action="ppaction://hlinksldjump" tooltip="270,7,Obrada podataka,6"/>
              <a:extLst>
                <a:ext uri="{FF2B5EF4-FFF2-40B4-BE49-F238E27FC236}">
                  <a16:creationId xmlns:a16="http://schemas.microsoft.com/office/drawing/2014/main" id="{0E6FA6F8-281A-23CA-F715-ACEA628CC4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6" name="TextBox 95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41BD2DF8-0B64-E288-4E44-EAEA3FCF8669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97" name="Diamond 96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F7CC9A47-8F9B-BE45-5820-DEA062F00E9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8" name="Diamond 97">
              <a:hlinkClick r:id="rId28" action="ppaction://hlinksldjump" tooltip="266,9,STO-Nb,8"/>
              <a:extLst>
                <a:ext uri="{FF2B5EF4-FFF2-40B4-BE49-F238E27FC236}">
                  <a16:creationId xmlns:a16="http://schemas.microsoft.com/office/drawing/2014/main" id="{E8ACD51B-6074-AB65-6342-F614F960BF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9" name="Diamond 98">
              <a:hlinkClick r:id="rId29" action="ppaction://hlinksldjump" tooltip="268,10,STO-Nb,9"/>
              <a:extLst>
                <a:ext uri="{FF2B5EF4-FFF2-40B4-BE49-F238E27FC236}">
                  <a16:creationId xmlns:a16="http://schemas.microsoft.com/office/drawing/2014/main" id="{3E39DB10-497B-97B1-4D96-D26A2399611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0" name="Diamond 99">
              <a:hlinkClick r:id="rId30" action="ppaction://hlinksldjump" tooltip="267,11,STO-OVD,10"/>
              <a:extLst>
                <a:ext uri="{FF2B5EF4-FFF2-40B4-BE49-F238E27FC236}">
                  <a16:creationId xmlns:a16="http://schemas.microsoft.com/office/drawing/2014/main" id="{2060F7A9-8DB7-A456-C6B0-DF4E8D6E6B5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1" name="Diamond 100">
              <a:hlinkClick r:id="rId31" action="ppaction://hlinksldjump" tooltip="269,12,STO-OVD,11"/>
              <a:extLst>
                <a:ext uri="{FF2B5EF4-FFF2-40B4-BE49-F238E27FC236}">
                  <a16:creationId xmlns:a16="http://schemas.microsoft.com/office/drawing/2014/main" id="{BE373E05-520A-5357-9658-6051AFB604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2" name="TextBox 101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25D5A018-EFEA-D284-B141-AD9D73AB5EF3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103" name="Diamond 102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E1EE0B9D-7D73-FC73-9071-B479CB21CFE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786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28" grpId="0" animBg="1"/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3CEB-4444-A6C0-C3F8-FFBE381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en-US" dirty="0" err="1"/>
              <a:t>zorci</a:t>
            </a:r>
            <a:endParaRPr lang="hr-HR" dirty="0"/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AA75B7E3-CAF8-50FE-3EBC-4C334B661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477533"/>
              </p:ext>
            </p:extLst>
          </p:nvPr>
        </p:nvGraphicFramePr>
        <p:xfrm>
          <a:off x="1092200" y="2053865"/>
          <a:ext cx="6925733" cy="239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B7EE93B-ABBF-708A-DD2D-109CF426BDAB}"/>
              </a:ext>
            </a:extLst>
          </p:cNvPr>
          <p:cNvGrpSpPr/>
          <p:nvPr/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24" name="TextBox 23">
              <a:hlinkClick r:id="" action="ppaction://noaction"/>
              <a:extLst>
                <a:ext uri="{FF2B5EF4-FFF2-40B4-BE49-F238E27FC236}">
                  <a16:creationId xmlns:a16="http://schemas.microsoft.com/office/drawing/2014/main" id="{45762246-CBDC-165B-2051-7A3BDC8B4A72}"/>
                </a:ext>
              </a:extLst>
            </p:cNvPr>
            <p:cNvSpPr txBox="1"/>
            <p:nvPr/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25" name="Diamond 24">
              <a:hlinkClick r:id="" action="ppaction://noaction"/>
              <a:extLst>
                <a:ext uri="{FF2B5EF4-FFF2-40B4-BE49-F238E27FC236}">
                  <a16:creationId xmlns:a16="http://schemas.microsoft.com/office/drawing/2014/main" id="{25B27ED6-235A-0283-D9FD-CED9E947B251}"/>
                </a:ext>
              </a:extLst>
            </p:cNvPr>
            <p:cNvSpPr/>
            <p:nvPr/>
          </p:nvSpPr>
          <p:spPr>
            <a:xfrm>
              <a:off x="6953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Diamond 25">
              <a:hlinkClick r:id="" action="ppaction://noaction"/>
              <a:extLst>
                <a:ext uri="{FF2B5EF4-FFF2-40B4-BE49-F238E27FC236}">
                  <a16:creationId xmlns:a16="http://schemas.microsoft.com/office/drawing/2014/main" id="{D097D880-5703-3CAD-2C51-A6A5CBE7CBCA}"/>
                </a:ext>
              </a:extLst>
            </p:cNvPr>
            <p:cNvSpPr/>
            <p:nvPr/>
          </p:nvSpPr>
          <p:spPr>
            <a:xfrm>
              <a:off x="12890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Diamond 26">
              <a:hlinkClick r:id="" action="ppaction://noaction"/>
              <a:extLst>
                <a:ext uri="{FF2B5EF4-FFF2-40B4-BE49-F238E27FC236}">
                  <a16:creationId xmlns:a16="http://schemas.microsoft.com/office/drawing/2014/main" id="{AE5ED391-B574-A203-BD9E-30FA4274EDBA}"/>
                </a:ext>
              </a:extLst>
            </p:cNvPr>
            <p:cNvSpPr/>
            <p:nvPr/>
          </p:nvSpPr>
          <p:spPr>
            <a:xfrm>
              <a:off x="18827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TextBox 27">
              <a:hlinkClick r:id="" action="ppaction://noaction"/>
              <a:extLst>
                <a:ext uri="{FF2B5EF4-FFF2-40B4-BE49-F238E27FC236}">
                  <a16:creationId xmlns:a16="http://schemas.microsoft.com/office/drawing/2014/main" id="{7631148C-A8FF-A6D1-CDD4-971D9AB4F334}"/>
                </a:ext>
              </a:extLst>
            </p:cNvPr>
            <p:cNvSpPr txBox="1"/>
            <p:nvPr/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29" name="Diamond 28">
              <a:hlinkClick r:id="" action="ppaction://noaction"/>
              <a:extLst>
                <a:ext uri="{FF2B5EF4-FFF2-40B4-BE49-F238E27FC236}">
                  <a16:creationId xmlns:a16="http://schemas.microsoft.com/office/drawing/2014/main" id="{B1EA0E22-77A4-9068-84B4-A356CBEE37BB}"/>
                </a:ext>
              </a:extLst>
            </p:cNvPr>
            <p:cNvSpPr/>
            <p:nvPr/>
          </p:nvSpPr>
          <p:spPr>
            <a:xfrm>
              <a:off x="30702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Diamond 29">
              <a:hlinkClick r:id="" action="ppaction://noaction"/>
              <a:extLst>
                <a:ext uri="{FF2B5EF4-FFF2-40B4-BE49-F238E27FC236}">
                  <a16:creationId xmlns:a16="http://schemas.microsoft.com/office/drawing/2014/main" id="{4A761A7E-18FF-7B0D-1654-E2B451338977}"/>
                </a:ext>
              </a:extLst>
            </p:cNvPr>
            <p:cNvSpPr/>
            <p:nvPr/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Diamond 30">
              <a:hlinkClick r:id="" action="ppaction://noaction"/>
              <a:extLst>
                <a:ext uri="{FF2B5EF4-FFF2-40B4-BE49-F238E27FC236}">
                  <a16:creationId xmlns:a16="http://schemas.microsoft.com/office/drawing/2014/main" id="{AF12CB18-8208-60D9-3005-CE04800BD658}"/>
                </a:ext>
              </a:extLst>
            </p:cNvPr>
            <p:cNvSpPr/>
            <p:nvPr/>
          </p:nvSpPr>
          <p:spPr>
            <a:xfrm>
              <a:off x="42576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TextBox 31">
              <a:hlinkClick r:id="rId26" action="ppaction://hlinksldjump" tooltip="273,8,Uzorci,7"/>
              <a:extLst>
                <a:ext uri="{FF2B5EF4-FFF2-40B4-BE49-F238E27FC236}">
                  <a16:creationId xmlns:a16="http://schemas.microsoft.com/office/drawing/2014/main" id="{25788115-CE28-954E-4AE5-59E47F8B1B13}"/>
                </a:ext>
              </a:extLst>
            </p:cNvPr>
            <p:cNvSpPr txBox="1"/>
            <p:nvPr/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33" name="Diamond 32">
              <a:hlinkClick r:id="rId26" action="ppaction://hlinksldjump" tooltip="273,8,Uzorci,7"/>
              <a:extLst>
                <a:ext uri="{FF2B5EF4-FFF2-40B4-BE49-F238E27FC236}">
                  <a16:creationId xmlns:a16="http://schemas.microsoft.com/office/drawing/2014/main" id="{1C80D898-53EF-0851-C071-A3515B35EFA9}"/>
                </a:ext>
              </a:extLst>
            </p:cNvPr>
            <p:cNvSpPr/>
            <p:nvPr/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TextBox 33">
              <a:hlinkClick r:id="" action="ppaction://noaction"/>
              <a:extLst>
                <a:ext uri="{FF2B5EF4-FFF2-40B4-BE49-F238E27FC236}">
                  <a16:creationId xmlns:a16="http://schemas.microsoft.com/office/drawing/2014/main" id="{D3A5371A-BC7A-1F05-140B-AC262820D63B}"/>
                </a:ext>
              </a:extLst>
            </p:cNvPr>
            <p:cNvSpPr txBox="1"/>
            <p:nvPr/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35" name="Diamond 34">
              <a:hlinkClick r:id="" action="ppaction://noaction"/>
              <a:extLst>
                <a:ext uri="{FF2B5EF4-FFF2-40B4-BE49-F238E27FC236}">
                  <a16:creationId xmlns:a16="http://schemas.microsoft.com/office/drawing/2014/main" id="{8E11C1CA-B5C7-3FBF-3529-3F9D3CCA46EA}"/>
                </a:ext>
              </a:extLst>
            </p:cNvPr>
            <p:cNvSpPr/>
            <p:nvPr/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Diamond 35">
              <a:hlinkClick r:id="" action="ppaction://noaction"/>
              <a:extLst>
                <a:ext uri="{FF2B5EF4-FFF2-40B4-BE49-F238E27FC236}">
                  <a16:creationId xmlns:a16="http://schemas.microsoft.com/office/drawing/2014/main" id="{F31B4475-1AEB-339E-6F0E-C8D489C6424D}"/>
                </a:ext>
              </a:extLst>
            </p:cNvPr>
            <p:cNvSpPr/>
            <p:nvPr/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Diamond 36">
              <a:hlinkClick r:id="" action="ppaction://noaction"/>
              <a:extLst>
                <a:ext uri="{FF2B5EF4-FFF2-40B4-BE49-F238E27FC236}">
                  <a16:creationId xmlns:a16="http://schemas.microsoft.com/office/drawing/2014/main" id="{D866B093-33C1-6ABE-F381-03CBFB22EEEB}"/>
                </a:ext>
              </a:extLst>
            </p:cNvPr>
            <p:cNvSpPr/>
            <p:nvPr/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Diamond 37">
              <a:hlinkClick r:id="" action="ppaction://noaction"/>
              <a:extLst>
                <a:ext uri="{FF2B5EF4-FFF2-40B4-BE49-F238E27FC236}">
                  <a16:creationId xmlns:a16="http://schemas.microsoft.com/office/drawing/2014/main" id="{51CD2C7C-186E-FF49-086C-561FB4F379D1}"/>
                </a:ext>
              </a:extLst>
            </p:cNvPr>
            <p:cNvSpPr/>
            <p:nvPr/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Diamond 38">
              <a:hlinkClick r:id="" action="ppaction://noaction"/>
              <a:extLst>
                <a:ext uri="{FF2B5EF4-FFF2-40B4-BE49-F238E27FC236}">
                  <a16:creationId xmlns:a16="http://schemas.microsoft.com/office/drawing/2014/main" id="{35EF7908-F440-F412-6783-BC384FBA3BCB}"/>
                </a:ext>
              </a:extLst>
            </p:cNvPr>
            <p:cNvSpPr/>
            <p:nvPr/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TextBox 39">
              <a:hlinkClick r:id="" action="ppaction://noaction"/>
              <a:extLst>
                <a:ext uri="{FF2B5EF4-FFF2-40B4-BE49-F238E27FC236}">
                  <a16:creationId xmlns:a16="http://schemas.microsoft.com/office/drawing/2014/main" id="{DAC12E8B-82AA-F056-CE41-2A04C77D1DCC}"/>
                </a:ext>
              </a:extLst>
            </p:cNvPr>
            <p:cNvSpPr txBox="1"/>
            <p:nvPr/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41" name="Diamond 40">
              <a:hlinkClick r:id="" action="ppaction://noaction"/>
              <a:extLst>
                <a:ext uri="{FF2B5EF4-FFF2-40B4-BE49-F238E27FC236}">
                  <a16:creationId xmlns:a16="http://schemas.microsoft.com/office/drawing/2014/main" id="{74BE2FB6-F4B4-1098-E5CF-7E90F7257847}"/>
                </a:ext>
              </a:extLst>
            </p:cNvPr>
            <p:cNvSpPr/>
            <p:nvPr/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7B54BB8-3AFD-11B8-7EFD-443880EAB394}"/>
              </a:ext>
            </a:extLst>
          </p:cNvPr>
          <p:cNvSpPr txBox="1">
            <a:spLocks/>
          </p:cNvSpPr>
          <p:nvPr/>
        </p:nvSpPr>
        <p:spPr>
          <a:xfrm>
            <a:off x="1289050" y="2799070"/>
            <a:ext cx="5120653" cy="97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0.2 % </a:t>
            </a:r>
            <a:r>
              <a:rPr lang="en-US" sz="1800" dirty="0" err="1">
                <a:solidFill>
                  <a:schemeClr val="tx1"/>
                </a:solidFill>
              </a:rPr>
              <a:t>dopiran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niobijem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n ~ 3·10</a:t>
            </a:r>
            <a:r>
              <a:rPr lang="en-US" sz="1800" baseline="30000" dirty="0">
                <a:solidFill>
                  <a:schemeClr val="tx1"/>
                </a:solidFill>
              </a:rPr>
              <a:t>19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hr-HR" sz="1800" dirty="0">
                <a:solidFill>
                  <a:schemeClr val="tx1"/>
                </a:solidFill>
              </a:rPr>
              <a:t>cm</a:t>
            </a:r>
            <a:r>
              <a:rPr lang="en-US" sz="1800" baseline="30000" dirty="0">
                <a:solidFill>
                  <a:schemeClr val="tx1"/>
                </a:solidFill>
              </a:rPr>
              <a:t>-3</a:t>
            </a:r>
            <a:endParaRPr lang="hr-HR" sz="1800" baseline="30000" dirty="0">
              <a:solidFill>
                <a:schemeClr val="tx1"/>
              </a:solidFill>
            </a:endParaRPr>
          </a:p>
        </p:txBody>
      </p:sp>
      <p:pic>
        <p:nvPicPr>
          <p:cNvPr id="56" name="Picture 55" descr="A picture containing indoor&#10;&#10;Description automatically generated">
            <a:extLst>
              <a:ext uri="{FF2B5EF4-FFF2-40B4-BE49-F238E27FC236}">
                <a16:creationId xmlns:a16="http://schemas.microsoft.com/office/drawing/2014/main" id="{98D0EE48-B78C-2B18-F1A2-60577D781B0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23" y="4090876"/>
            <a:ext cx="5420853" cy="2011954"/>
          </a:xfrm>
          <a:prstGeom prst="rect">
            <a:avLst/>
          </a:prstGeom>
        </p:spPr>
      </p:pic>
      <p:graphicFrame>
        <p:nvGraphicFramePr>
          <p:cNvPr id="57" name="Content Placeholder 2">
            <a:extLst>
              <a:ext uri="{FF2B5EF4-FFF2-40B4-BE49-F238E27FC236}">
                <a16:creationId xmlns:a16="http://schemas.microsoft.com/office/drawing/2014/main" id="{5EDF77F5-561A-949E-030B-D9A5F5348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368152"/>
              </p:ext>
            </p:extLst>
          </p:nvPr>
        </p:nvGraphicFramePr>
        <p:xfrm>
          <a:off x="6240805" y="1287780"/>
          <a:ext cx="6925733" cy="340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712B6A1-8EE9-FD0D-7907-D09CE75A7C5D}"/>
              </a:ext>
            </a:extLst>
          </p:cNvPr>
          <p:cNvSpPr txBox="1">
            <a:spLocks/>
          </p:cNvSpPr>
          <p:nvPr/>
        </p:nvSpPr>
        <p:spPr>
          <a:xfrm>
            <a:off x="6348652" y="2197701"/>
            <a:ext cx="5158856" cy="182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tx1"/>
                </a:solidFill>
              </a:rPr>
              <a:t>dopiran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vakancijama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kisika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dobiven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grijanjem</a:t>
            </a:r>
            <a:r>
              <a:rPr lang="en-US" sz="1800" dirty="0">
                <a:solidFill>
                  <a:schemeClr val="tx1"/>
                </a:solidFill>
              </a:rPr>
              <a:t> u </a:t>
            </a:r>
            <a:r>
              <a:rPr lang="en-US" sz="1800" dirty="0" err="1">
                <a:solidFill>
                  <a:schemeClr val="tx1"/>
                </a:solidFill>
              </a:rPr>
              <a:t>vakuumu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prisustvo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titanija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dva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800 °C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sat </a:t>
            </a:r>
            <a:r>
              <a:rPr lang="en-US" sz="1800" dirty="0" err="1">
                <a:solidFill>
                  <a:schemeClr val="tx1"/>
                </a:solidFill>
              </a:rPr>
              <a:t>vremena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1000 °C </a:t>
            </a:r>
          </a:p>
          <a:p>
            <a:r>
              <a:rPr lang="en-US" sz="1800" dirty="0">
                <a:solidFill>
                  <a:schemeClr val="tx1"/>
                </a:solidFill>
              </a:rPr>
              <a:t>n ~ 5·10</a:t>
            </a:r>
            <a:r>
              <a:rPr lang="en-US" sz="1800" baseline="30000" dirty="0">
                <a:solidFill>
                  <a:schemeClr val="tx1"/>
                </a:solidFill>
              </a:rPr>
              <a:t>18</a:t>
            </a:r>
            <a:r>
              <a:rPr lang="en-US" sz="1800" dirty="0">
                <a:solidFill>
                  <a:schemeClr val="tx1"/>
                </a:solidFill>
              </a:rPr>
              <a:t> - 10</a:t>
            </a:r>
            <a:r>
              <a:rPr lang="en-US" sz="1800" baseline="30000" dirty="0">
                <a:solidFill>
                  <a:schemeClr val="tx1"/>
                </a:solidFill>
              </a:rPr>
              <a:t>19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hr-HR" sz="1800" dirty="0">
                <a:solidFill>
                  <a:schemeClr val="tx1"/>
                </a:solidFill>
              </a:rPr>
              <a:t>cm</a:t>
            </a:r>
            <a:r>
              <a:rPr lang="en-US" sz="1800" baseline="30000" dirty="0">
                <a:solidFill>
                  <a:schemeClr val="tx1"/>
                </a:solidFill>
              </a:rPr>
              <a:t>-3</a:t>
            </a:r>
            <a:endParaRPr lang="hr-HR" sz="1800" baseline="300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33B0EE-7A1F-2A5F-8A6B-E6E013DCB9C4}"/>
              </a:ext>
            </a:extLst>
          </p:cNvPr>
          <p:cNvSpPr txBox="1"/>
          <p:nvPr/>
        </p:nvSpPr>
        <p:spPr>
          <a:xfrm>
            <a:off x="3292081" y="6174572"/>
            <a:ext cx="589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Nedopirani</a:t>
            </a:r>
            <a:r>
              <a:rPr lang="en-US" sz="1400" dirty="0"/>
              <a:t> STO za </a:t>
            </a:r>
            <a:r>
              <a:rPr lang="en-US" sz="1400" dirty="0" err="1"/>
              <a:t>usporedbu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STO-Nb </a:t>
            </a:r>
            <a:r>
              <a:rPr lang="en-US" sz="1400" dirty="0" err="1"/>
              <a:t>i</a:t>
            </a:r>
            <a:r>
              <a:rPr lang="en-US" sz="1400" dirty="0"/>
              <a:t> STO-OVD </a:t>
            </a:r>
            <a:r>
              <a:rPr lang="en-US" sz="1400" dirty="0" err="1"/>
              <a:t>korišteni</a:t>
            </a:r>
            <a:r>
              <a:rPr lang="en-US" sz="1400" dirty="0"/>
              <a:t> u </a:t>
            </a:r>
            <a:r>
              <a:rPr lang="en-US" sz="1400" dirty="0" err="1"/>
              <a:t>mjerenjima</a:t>
            </a:r>
            <a:r>
              <a:rPr lang="en-US" sz="1400" dirty="0"/>
              <a:t>.</a:t>
            </a:r>
            <a:endParaRPr lang="hr-HR" sz="14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0F06E00-50B3-16AA-AD43-9CD7B407346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100" name="TextBox 99">
              <a:hlinkClick r:id="rId33" action="ppaction://hlinksldjump" tooltip="272,2,Uvod,1"/>
              <a:extLst>
                <a:ext uri="{FF2B5EF4-FFF2-40B4-BE49-F238E27FC236}">
                  <a16:creationId xmlns:a16="http://schemas.microsoft.com/office/drawing/2014/main" id="{F6458A2E-7DA2-69DD-B925-96F287BB338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101" name="Diamond 100">
              <a:hlinkClick r:id="rId33" action="ppaction://hlinksldjump" tooltip="272,2,Uvod,1"/>
              <a:extLst>
                <a:ext uri="{FF2B5EF4-FFF2-40B4-BE49-F238E27FC236}">
                  <a16:creationId xmlns:a16="http://schemas.microsoft.com/office/drawing/2014/main" id="{7FBB0588-A78F-F928-1D8A-302A56C3721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2" name="Diamond 101">
              <a:hlinkClick r:id="rId34" action="ppaction://hlinksldjump" tooltip="263,3,Karakteristike STO-a,2"/>
              <a:extLst>
                <a:ext uri="{FF2B5EF4-FFF2-40B4-BE49-F238E27FC236}">
                  <a16:creationId xmlns:a16="http://schemas.microsoft.com/office/drawing/2014/main" id="{8E3E1FB7-F661-1811-F782-C71475C11EF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3" name="TextBox 102">
              <a:hlinkClick r:id="rId26" action="ppaction://hlinksldjump" tooltip="273,4,Uzorci,3"/>
              <a:extLst>
                <a:ext uri="{FF2B5EF4-FFF2-40B4-BE49-F238E27FC236}">
                  <a16:creationId xmlns:a16="http://schemas.microsoft.com/office/drawing/2014/main" id="{7F799A68-5786-96E7-1C00-DB72BF6DA1D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104" name="Diamond 103">
              <a:hlinkClick r:id="rId26" action="ppaction://hlinksldjump" tooltip="273,4,Uzorci,3"/>
              <a:extLst>
                <a:ext uri="{FF2B5EF4-FFF2-40B4-BE49-F238E27FC236}">
                  <a16:creationId xmlns:a16="http://schemas.microsoft.com/office/drawing/2014/main" id="{5575420A-53DE-7D64-DF34-BDD388A9F75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5" name="TextBox 104">
              <a:hlinkClick r:id="rId35" action="ppaction://hlinksldjump" tooltip="274,5,Metode,4"/>
              <a:extLst>
                <a:ext uri="{FF2B5EF4-FFF2-40B4-BE49-F238E27FC236}">
                  <a16:creationId xmlns:a16="http://schemas.microsoft.com/office/drawing/2014/main" id="{B14C14A4-B8B5-9139-4808-49102D54462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106" name="Diamond 105">
              <a:hlinkClick r:id="rId35" action="ppaction://hlinksldjump" tooltip="274,5,Metode,4"/>
              <a:extLst>
                <a:ext uri="{FF2B5EF4-FFF2-40B4-BE49-F238E27FC236}">
                  <a16:creationId xmlns:a16="http://schemas.microsoft.com/office/drawing/2014/main" id="{973DFDFF-A940-F3B5-9F77-51A6578CE6F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7" name="Diamond 106">
              <a:hlinkClick r:id="rId36" action="ppaction://hlinksldjump" tooltip="260,6,Spektrometar,5"/>
              <a:extLst>
                <a:ext uri="{FF2B5EF4-FFF2-40B4-BE49-F238E27FC236}">
                  <a16:creationId xmlns:a16="http://schemas.microsoft.com/office/drawing/2014/main" id="{BDE7F2D4-A2EB-B800-61FD-77737B665D2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8" name="Diamond 107">
              <a:hlinkClick r:id="rId37" action="ppaction://hlinksldjump" tooltip="270,7,Obrada podataka,6"/>
              <a:extLst>
                <a:ext uri="{FF2B5EF4-FFF2-40B4-BE49-F238E27FC236}">
                  <a16:creationId xmlns:a16="http://schemas.microsoft.com/office/drawing/2014/main" id="{81045912-70D1-D728-289F-450DB7497F0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9" name="TextBox 108">
              <a:hlinkClick r:id="rId38" action="ppaction://hlinksldjump" tooltip="275,8,REZULTATI,7"/>
              <a:extLst>
                <a:ext uri="{FF2B5EF4-FFF2-40B4-BE49-F238E27FC236}">
                  <a16:creationId xmlns:a16="http://schemas.microsoft.com/office/drawing/2014/main" id="{85C90B4B-ECC6-70F2-7CA4-DD9CB219F86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110" name="Diamond 109">
              <a:hlinkClick r:id="rId38" action="ppaction://hlinksldjump" tooltip="275,8,REZULTATI,7"/>
              <a:extLst>
                <a:ext uri="{FF2B5EF4-FFF2-40B4-BE49-F238E27FC236}">
                  <a16:creationId xmlns:a16="http://schemas.microsoft.com/office/drawing/2014/main" id="{83AAC634-FBBC-9831-DCD3-DCC487ABE8B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1" name="Diamond 110">
              <a:hlinkClick r:id="rId39" action="ppaction://hlinksldjump" tooltip="266,9,STO-Nb,8"/>
              <a:extLst>
                <a:ext uri="{FF2B5EF4-FFF2-40B4-BE49-F238E27FC236}">
                  <a16:creationId xmlns:a16="http://schemas.microsoft.com/office/drawing/2014/main" id="{032ECBFA-158F-068B-42CB-ABAA802AC3A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" name="Diamond 111">
              <a:hlinkClick r:id="rId40" action="ppaction://hlinksldjump" tooltip="268,10,STO-Nb,9"/>
              <a:extLst>
                <a:ext uri="{FF2B5EF4-FFF2-40B4-BE49-F238E27FC236}">
                  <a16:creationId xmlns:a16="http://schemas.microsoft.com/office/drawing/2014/main" id="{7DB9A1B5-20CE-ECB3-A9AE-AD372B0E621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3" name="Diamond 112">
              <a:hlinkClick r:id="rId41" action="ppaction://hlinksldjump" tooltip="267,11,STO-OVD,10"/>
              <a:extLst>
                <a:ext uri="{FF2B5EF4-FFF2-40B4-BE49-F238E27FC236}">
                  <a16:creationId xmlns:a16="http://schemas.microsoft.com/office/drawing/2014/main" id="{21B95A38-18D4-7A4D-EABF-0F31FFF11DC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4" name="Diamond 113">
              <a:hlinkClick r:id="rId42" action="ppaction://hlinksldjump" tooltip="269,12,STO-OVD,11"/>
              <a:extLst>
                <a:ext uri="{FF2B5EF4-FFF2-40B4-BE49-F238E27FC236}">
                  <a16:creationId xmlns:a16="http://schemas.microsoft.com/office/drawing/2014/main" id="{BB4ADDF4-A1CE-A31D-3F36-B50194AB2DD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5" name="TextBox 114">
              <a:hlinkClick r:id="rId43" action="ppaction://hlinksldjump" tooltip="265,13,ZAKLJUČAK,12"/>
              <a:extLst>
                <a:ext uri="{FF2B5EF4-FFF2-40B4-BE49-F238E27FC236}">
                  <a16:creationId xmlns:a16="http://schemas.microsoft.com/office/drawing/2014/main" id="{4856C828-8178-372E-2808-6E66DBA99416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116" name="Diamond 115">
              <a:hlinkClick r:id="rId43" action="ppaction://hlinksldjump" tooltip="265,13,ZAKLJUČAK,12"/>
              <a:extLst>
                <a:ext uri="{FF2B5EF4-FFF2-40B4-BE49-F238E27FC236}">
                  <a16:creationId xmlns:a16="http://schemas.microsoft.com/office/drawing/2014/main" id="{153E689A-2F1A-C567-7FCB-FD1803B6274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1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51" grpId="0"/>
      <p:bldGraphic spid="57" grpId="0">
        <p:bldAsOne/>
      </p:bldGraphic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CFDC-B44F-82C4-F2FD-B7C71D94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90E24D-F336-B56F-2305-8F066E74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273619" cy="4038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kvazioptički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spektrometar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daleko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infracrveno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područje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hr-HR" dirty="0">
                <a:solidFill>
                  <a:schemeClr val="tx1"/>
                </a:solidFill>
              </a:rPr>
              <a:t>kontinuirana mjerenja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apsor</a:t>
            </a:r>
            <a:r>
              <a:rPr lang="en-US" dirty="0" err="1">
                <a:solidFill>
                  <a:schemeClr val="tx1"/>
                </a:solidFill>
              </a:rPr>
              <a:t>birane</a:t>
            </a:r>
            <a:r>
              <a:rPr lang="hr-HR" dirty="0">
                <a:solidFill>
                  <a:schemeClr val="tx1"/>
                </a:solidFill>
              </a:rPr>
              <a:t> snage u rasponu frekvencija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50-800 GHz, s vrlo visokom frekventnom rezolucijom i osjetljivošću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prilagodba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teorijske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krivulje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normirane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podatke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52ED6F8-A80A-8E7A-ABBF-5AFCF62742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6" name="TextBox 75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16798242-5353-A342-CAF6-5596762BD55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77" name="Diamond 76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65CF637D-9EDF-E710-E6F7-F20A8B15F90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8" name="Diamond 77">
              <a:hlinkClick r:id="rId22" action="ppaction://hlinksldjump" tooltip="263,3,Karakteristike STO-a,2"/>
              <a:extLst>
                <a:ext uri="{FF2B5EF4-FFF2-40B4-BE49-F238E27FC236}">
                  <a16:creationId xmlns:a16="http://schemas.microsoft.com/office/drawing/2014/main" id="{B8A13517-C2A3-D83B-CC1C-C03D59EBFDA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9" name="TextBox 78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77BA25E8-CE3D-D445-2B0A-9323E187726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0" name="Diamond 79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6157A107-EECB-5FDC-13C9-1BAEBC8858C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TextBox 80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1D2BCBF5-F902-076C-E5B4-3A0BA4CE0C1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2" name="Diamond 81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5204F0FC-1682-A920-3648-90A3088E46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3" name="Diamond 82">
              <a:hlinkClick r:id="rId25" action="ppaction://hlinksldjump" tooltip="260,6,Spektrometar,5"/>
              <a:extLst>
                <a:ext uri="{FF2B5EF4-FFF2-40B4-BE49-F238E27FC236}">
                  <a16:creationId xmlns:a16="http://schemas.microsoft.com/office/drawing/2014/main" id="{503B517F-236B-0993-4BD1-F64DF9AAF72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Diamond 83">
              <a:hlinkClick r:id="rId26" action="ppaction://hlinksldjump" tooltip="270,7,Obrada podataka,6"/>
              <a:extLst>
                <a:ext uri="{FF2B5EF4-FFF2-40B4-BE49-F238E27FC236}">
                  <a16:creationId xmlns:a16="http://schemas.microsoft.com/office/drawing/2014/main" id="{FACB0C3F-AC37-DF4E-8233-1D5FE22E9BB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5" name="TextBox 84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0DDA2C5F-76D3-EFB5-B108-0CD63D257BB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6" name="Diamond 85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E600523D-515C-893C-A867-A8E4F8F0EEF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Diamond 86">
              <a:hlinkClick r:id="rId28" action="ppaction://hlinksldjump" tooltip="266,9,STO-Nb,8"/>
              <a:extLst>
                <a:ext uri="{FF2B5EF4-FFF2-40B4-BE49-F238E27FC236}">
                  <a16:creationId xmlns:a16="http://schemas.microsoft.com/office/drawing/2014/main" id="{7F0A7865-09F1-BE2E-947A-E12A063AC86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Diamond 87">
              <a:hlinkClick r:id="rId29" action="ppaction://hlinksldjump" tooltip="268,10,STO-Nb,9"/>
              <a:extLst>
                <a:ext uri="{FF2B5EF4-FFF2-40B4-BE49-F238E27FC236}">
                  <a16:creationId xmlns:a16="http://schemas.microsoft.com/office/drawing/2014/main" id="{86D04DB7-1530-AABD-AED0-6E803E4EAE6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Diamond 88">
              <a:hlinkClick r:id="rId30" action="ppaction://hlinksldjump" tooltip="267,11,STO-OVD,10"/>
              <a:extLst>
                <a:ext uri="{FF2B5EF4-FFF2-40B4-BE49-F238E27FC236}">
                  <a16:creationId xmlns:a16="http://schemas.microsoft.com/office/drawing/2014/main" id="{B685456C-FF69-E3E2-DD12-E42D6A3D732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31" action="ppaction://hlinksldjump" tooltip="269,12,STO-OVD,11"/>
              <a:extLst>
                <a:ext uri="{FF2B5EF4-FFF2-40B4-BE49-F238E27FC236}">
                  <a16:creationId xmlns:a16="http://schemas.microsoft.com/office/drawing/2014/main" id="{AB8870C0-167B-84E5-2948-7C9EDAD253C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TextBox 90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E6EC6BB0-7679-33FE-F34A-9A6DE1675D32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2" name="Diamond 91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F9ACB189-4227-4B35-8DA6-98C95D78AC9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68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7E00-1905-1DB8-E5AE-B2E41DBA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Spektrometar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4CDFD-1EC9-EFAE-D621-C52CAF18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70" y="2001322"/>
            <a:ext cx="6897563" cy="403860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izvor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zračenja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fotomikser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izravna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termalna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detekcija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apsorbirane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snage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927" name="Picture 92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A6951D4-1E75-5638-3269-5882DF79D1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609600"/>
            <a:ext cx="4200857" cy="3747940"/>
          </a:xfrm>
          <a:prstGeom prst="rect">
            <a:avLst/>
          </a:prstGeom>
        </p:spPr>
      </p:pic>
      <p:pic>
        <p:nvPicPr>
          <p:cNvPr id="929" name="Picture 92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7B400BB-0E00-38B7-A32D-2A52F76AF0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35" y="3000297"/>
            <a:ext cx="4560632" cy="3532477"/>
          </a:xfrm>
          <a:prstGeom prst="rect">
            <a:avLst/>
          </a:prstGeom>
        </p:spPr>
      </p:pic>
      <p:grpSp>
        <p:nvGrpSpPr>
          <p:cNvPr id="925" name="Group 924">
            <a:extLst>
              <a:ext uri="{FF2B5EF4-FFF2-40B4-BE49-F238E27FC236}">
                <a16:creationId xmlns:a16="http://schemas.microsoft.com/office/drawing/2014/main" id="{E2CDF238-AD4C-4B3C-BC36-D7A8765EABC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908" name="TextBox 907">
              <a:hlinkClick r:id="rId22" action="ppaction://hlinksldjump" tooltip="272,2,Uvod,1"/>
              <a:extLst>
                <a:ext uri="{FF2B5EF4-FFF2-40B4-BE49-F238E27FC236}">
                  <a16:creationId xmlns:a16="http://schemas.microsoft.com/office/drawing/2014/main" id="{63BB5D6B-B8A4-8B85-91AB-1DBD3510ACB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909" name="Diamond 908">
              <a:hlinkClick r:id="rId22" action="ppaction://hlinksldjump" tooltip="272,2,Uvod,1"/>
              <a:extLst>
                <a:ext uri="{FF2B5EF4-FFF2-40B4-BE49-F238E27FC236}">
                  <a16:creationId xmlns:a16="http://schemas.microsoft.com/office/drawing/2014/main" id="{EA753B86-6265-742A-69DF-C3FC40A149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0" name="Diamond 909">
              <a:hlinkClick r:id="rId23" action="ppaction://hlinksldjump" tooltip="263,3,Karakteristike STO-a,2"/>
              <a:extLst>
                <a:ext uri="{FF2B5EF4-FFF2-40B4-BE49-F238E27FC236}">
                  <a16:creationId xmlns:a16="http://schemas.microsoft.com/office/drawing/2014/main" id="{65915C34-7AD1-E125-6709-82F2C705521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1" name="TextBox 910">
              <a:hlinkClick r:id="rId24" action="ppaction://hlinksldjump" tooltip="273,4,Uzorci,3"/>
              <a:extLst>
                <a:ext uri="{FF2B5EF4-FFF2-40B4-BE49-F238E27FC236}">
                  <a16:creationId xmlns:a16="http://schemas.microsoft.com/office/drawing/2014/main" id="{A4C906D1-1936-3971-099A-BEF3ABAEF36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912" name="Diamond 911">
              <a:hlinkClick r:id="rId24" action="ppaction://hlinksldjump" tooltip="273,4,Uzorci,3"/>
              <a:extLst>
                <a:ext uri="{FF2B5EF4-FFF2-40B4-BE49-F238E27FC236}">
                  <a16:creationId xmlns:a16="http://schemas.microsoft.com/office/drawing/2014/main" id="{B3FA1AFE-9E32-8C20-3D49-A8575DB4907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3" name="TextBox 912">
              <a:hlinkClick r:id="rId25" action="ppaction://hlinksldjump" tooltip="274,5,Metode,4"/>
              <a:extLst>
                <a:ext uri="{FF2B5EF4-FFF2-40B4-BE49-F238E27FC236}">
                  <a16:creationId xmlns:a16="http://schemas.microsoft.com/office/drawing/2014/main" id="{9026FD85-E4EC-1751-A42D-831402BF51C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914" name="Diamond 913">
              <a:hlinkClick r:id="rId25" action="ppaction://hlinksldjump" tooltip="274,5,Metode,4"/>
              <a:extLst>
                <a:ext uri="{FF2B5EF4-FFF2-40B4-BE49-F238E27FC236}">
                  <a16:creationId xmlns:a16="http://schemas.microsoft.com/office/drawing/2014/main" id="{FFE590A7-4C19-0F6A-1722-F29D1B74DE8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5" name="Diamond 914">
              <a:hlinkClick r:id="rId26" action="ppaction://hlinksldjump" tooltip="260,6,Spektrometar,5"/>
              <a:extLst>
                <a:ext uri="{FF2B5EF4-FFF2-40B4-BE49-F238E27FC236}">
                  <a16:creationId xmlns:a16="http://schemas.microsoft.com/office/drawing/2014/main" id="{FCBAC16D-6640-414C-E0CA-87CE589BE2D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6" name="Diamond 915">
              <a:hlinkClick r:id="rId27" action="ppaction://hlinksldjump" tooltip="270,7,Obrada podataka,6"/>
              <a:extLst>
                <a:ext uri="{FF2B5EF4-FFF2-40B4-BE49-F238E27FC236}">
                  <a16:creationId xmlns:a16="http://schemas.microsoft.com/office/drawing/2014/main" id="{D14EBC98-040F-EA5C-A966-6698B07BCDA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7" name="TextBox 916">
              <a:hlinkClick r:id="rId28" action="ppaction://hlinksldjump" tooltip="275,8,REZULTATI,7"/>
              <a:extLst>
                <a:ext uri="{FF2B5EF4-FFF2-40B4-BE49-F238E27FC236}">
                  <a16:creationId xmlns:a16="http://schemas.microsoft.com/office/drawing/2014/main" id="{9EEC1634-55F8-D56B-4FDE-E597A098323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918" name="Diamond 917">
              <a:hlinkClick r:id="rId28" action="ppaction://hlinksldjump" tooltip="275,8,REZULTATI,7"/>
              <a:extLst>
                <a:ext uri="{FF2B5EF4-FFF2-40B4-BE49-F238E27FC236}">
                  <a16:creationId xmlns:a16="http://schemas.microsoft.com/office/drawing/2014/main" id="{234A2A9B-6203-626E-9982-86CA043E221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9" name="Diamond 918">
              <a:hlinkClick r:id="rId29" action="ppaction://hlinksldjump" tooltip="266,9,STO-Nb,8"/>
              <a:extLst>
                <a:ext uri="{FF2B5EF4-FFF2-40B4-BE49-F238E27FC236}">
                  <a16:creationId xmlns:a16="http://schemas.microsoft.com/office/drawing/2014/main" id="{A9DC5F2D-A48E-B4E6-DA16-259EE952FD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0" name="Diamond 919">
              <a:hlinkClick r:id="rId30" action="ppaction://hlinksldjump" tooltip="268,10,STO-Nb,9"/>
              <a:extLst>
                <a:ext uri="{FF2B5EF4-FFF2-40B4-BE49-F238E27FC236}">
                  <a16:creationId xmlns:a16="http://schemas.microsoft.com/office/drawing/2014/main" id="{485BC3EF-723C-3D2F-386A-9B3E84A4AEF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1" name="Diamond 920">
              <a:hlinkClick r:id="rId31" action="ppaction://hlinksldjump" tooltip="267,11,STO-OVD,10"/>
              <a:extLst>
                <a:ext uri="{FF2B5EF4-FFF2-40B4-BE49-F238E27FC236}">
                  <a16:creationId xmlns:a16="http://schemas.microsoft.com/office/drawing/2014/main" id="{B3CEB30B-5C9C-B1BE-0574-87CC2B0B21F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2" name="Diamond 921">
              <a:hlinkClick r:id="rId32" action="ppaction://hlinksldjump" tooltip="269,12,STO-OVD,11"/>
              <a:extLst>
                <a:ext uri="{FF2B5EF4-FFF2-40B4-BE49-F238E27FC236}">
                  <a16:creationId xmlns:a16="http://schemas.microsoft.com/office/drawing/2014/main" id="{E9067FBD-A7F1-361D-6EE7-6A93DE7EEB4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3" name="TextBox 922">
              <a:hlinkClick r:id="rId33" action="ppaction://hlinksldjump" tooltip="265,13,ZAKLJUČAK,12"/>
              <a:extLst>
                <a:ext uri="{FF2B5EF4-FFF2-40B4-BE49-F238E27FC236}">
                  <a16:creationId xmlns:a16="http://schemas.microsoft.com/office/drawing/2014/main" id="{C62A49DE-7BF4-A633-77A5-B09E844738F7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24" name="Diamond 923">
              <a:hlinkClick r:id="rId33" action="ppaction://hlinksldjump" tooltip="265,13,ZAKLJUČAK,12"/>
              <a:extLst>
                <a:ext uri="{FF2B5EF4-FFF2-40B4-BE49-F238E27FC236}">
                  <a16:creationId xmlns:a16="http://schemas.microsoft.com/office/drawing/2014/main" id="{B2D52407-C078-68DC-352F-EC7F2DB61BE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4975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B5DC1D0-1A0F-36B2-CCD0-9D79335C6D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8389" y="3573276"/>
            <a:ext cx="6365179" cy="88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E7E00-1905-1DB8-E5AE-B2E41DBA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4CDFD-1EC9-EFAE-D621-C52CAF18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732" y="1821730"/>
            <a:ext cx="4550789" cy="4038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apsorbirana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snaga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normirani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koeficijent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apsorpcije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dielektrična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funkcija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indeks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loma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49566-FE8F-19BD-000E-F0A91EDC80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8548" y="1909249"/>
            <a:ext cx="2464613" cy="67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5E0917-BDC4-3B63-C4BA-5A0927C2DD1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76800" y="2700981"/>
            <a:ext cx="2135968" cy="658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631080-2093-0A81-C372-6F4F0C82AF0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09633" y="4580172"/>
            <a:ext cx="3975324" cy="327945"/>
          </a:xfrm>
          <a:prstGeom prst="rect">
            <a:avLst/>
          </a:prstGeom>
        </p:spPr>
      </p:pic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BC4DBB7-32FA-950D-7460-0A8F651FB4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86362" y="4358293"/>
            <a:ext cx="576331" cy="270212"/>
          </a:xfrm>
          <a:prstGeom prst="bentConnector3">
            <a:avLst>
              <a:gd name="adj1" fmla="val 100636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2541E731-F73C-C349-3BC5-891F2ECB7B15}"/>
              </a:ext>
            </a:extLst>
          </p:cNvPr>
          <p:cNvSpPr/>
          <p:nvPr/>
        </p:nvSpPr>
        <p:spPr>
          <a:xfrm>
            <a:off x="6191344" y="3824021"/>
            <a:ext cx="418289" cy="381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89" name="Picture 1088">
            <a:extLst>
              <a:ext uri="{FF2B5EF4-FFF2-40B4-BE49-F238E27FC236}">
                <a16:creationId xmlns:a16="http://schemas.microsoft.com/office/drawing/2014/main" id="{2B69853A-16DF-959E-9AC2-73518C391C6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71014" y="2858641"/>
            <a:ext cx="3486637" cy="333422"/>
          </a:xfrm>
          <a:prstGeom prst="rect">
            <a:avLst/>
          </a:prstGeom>
        </p:spPr>
      </p:pic>
      <p:sp>
        <p:nvSpPr>
          <p:cNvPr id="1090" name="Oval 1089">
            <a:extLst>
              <a:ext uri="{FF2B5EF4-FFF2-40B4-BE49-F238E27FC236}">
                <a16:creationId xmlns:a16="http://schemas.microsoft.com/office/drawing/2014/main" id="{771D3959-EC5A-FB35-C36A-1CFF326E2CA4}"/>
              </a:ext>
            </a:extLst>
          </p:cNvPr>
          <p:cNvSpPr/>
          <p:nvPr/>
        </p:nvSpPr>
        <p:spPr>
          <a:xfrm>
            <a:off x="7287022" y="3633415"/>
            <a:ext cx="762671" cy="381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09" name="Connector: Elbow 1108">
            <a:extLst>
              <a:ext uri="{FF2B5EF4-FFF2-40B4-BE49-F238E27FC236}">
                <a16:creationId xmlns:a16="http://schemas.microsoft.com/office/drawing/2014/main" id="{11DC8B78-E020-F5D6-1F8F-98194F7FEB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05814" y="3219489"/>
            <a:ext cx="576331" cy="270212"/>
          </a:xfrm>
          <a:prstGeom prst="bentConnector3">
            <a:avLst>
              <a:gd name="adj1" fmla="val 100636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1" name="Picture 1110">
            <a:extLst>
              <a:ext uri="{FF2B5EF4-FFF2-40B4-BE49-F238E27FC236}">
                <a16:creationId xmlns:a16="http://schemas.microsoft.com/office/drawing/2014/main" id="{5B4E7C7A-1339-4EED-284C-81222208B77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47228" y="4903256"/>
            <a:ext cx="3353795" cy="616710"/>
          </a:xfrm>
          <a:prstGeom prst="rect">
            <a:avLst/>
          </a:prstGeom>
        </p:spPr>
      </p:pic>
      <p:pic>
        <p:nvPicPr>
          <p:cNvPr id="1113" name="Picture 1112">
            <a:extLst>
              <a:ext uri="{FF2B5EF4-FFF2-40B4-BE49-F238E27FC236}">
                <a16:creationId xmlns:a16="http://schemas.microsoft.com/office/drawing/2014/main" id="{276D096C-73AD-CFB4-F62C-A5806A6E97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11413" y="5519966"/>
            <a:ext cx="1780974" cy="680728"/>
          </a:xfrm>
          <a:prstGeom prst="rect">
            <a:avLst/>
          </a:prstGeom>
        </p:spPr>
      </p:pic>
      <p:pic>
        <p:nvPicPr>
          <p:cNvPr id="1115" name="Picture 1114">
            <a:extLst>
              <a:ext uri="{FF2B5EF4-FFF2-40B4-BE49-F238E27FC236}">
                <a16:creationId xmlns:a16="http://schemas.microsoft.com/office/drawing/2014/main" id="{413E9040-3850-A41B-DB0A-FAC838484F2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57741" y="5429136"/>
            <a:ext cx="2305372" cy="819264"/>
          </a:xfrm>
          <a:prstGeom prst="rect">
            <a:avLst/>
          </a:prstGeom>
        </p:spPr>
      </p:pic>
      <p:sp>
        <p:nvSpPr>
          <p:cNvPr id="1116" name="Arrow: Right 1115">
            <a:extLst>
              <a:ext uri="{FF2B5EF4-FFF2-40B4-BE49-F238E27FC236}">
                <a16:creationId xmlns:a16="http://schemas.microsoft.com/office/drawing/2014/main" id="{6E465BB6-F409-FEDE-9E7D-1E7D8C02861D}"/>
              </a:ext>
            </a:extLst>
          </p:cNvPr>
          <p:cNvSpPr/>
          <p:nvPr/>
        </p:nvSpPr>
        <p:spPr>
          <a:xfrm>
            <a:off x="5301998" y="5671520"/>
            <a:ext cx="1025998" cy="25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3D7500B2-7B57-BD3E-4D16-6802EE4245E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1108" name="TextBox 1107">
              <a:hlinkClick r:id="rId28" action="ppaction://hlinksldjump" tooltip="272,2,Uvod,1"/>
              <a:extLst>
                <a:ext uri="{FF2B5EF4-FFF2-40B4-BE49-F238E27FC236}">
                  <a16:creationId xmlns:a16="http://schemas.microsoft.com/office/drawing/2014/main" id="{8FE9B9C9-ADBB-0EA6-E987-50AC276F1A7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1110" name="Diamond 1109">
              <a:hlinkClick r:id="rId28" action="ppaction://hlinksldjump" tooltip="272,2,Uvod,1"/>
              <a:extLst>
                <a:ext uri="{FF2B5EF4-FFF2-40B4-BE49-F238E27FC236}">
                  <a16:creationId xmlns:a16="http://schemas.microsoft.com/office/drawing/2014/main" id="{A1BEE278-BF56-C21A-63F7-E57D648D04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12" name="Diamond 1111">
              <a:hlinkClick r:id="rId29" action="ppaction://hlinksldjump" tooltip="263,3,Karakteristike STO-a,2"/>
              <a:extLst>
                <a:ext uri="{FF2B5EF4-FFF2-40B4-BE49-F238E27FC236}">
                  <a16:creationId xmlns:a16="http://schemas.microsoft.com/office/drawing/2014/main" id="{B295D9B9-B652-9A6C-55F9-187F3DFA70E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14" name="TextBox 1113">
              <a:hlinkClick r:id="rId30" action="ppaction://hlinksldjump" tooltip="273,4,Uzorci,3"/>
              <a:extLst>
                <a:ext uri="{FF2B5EF4-FFF2-40B4-BE49-F238E27FC236}">
                  <a16:creationId xmlns:a16="http://schemas.microsoft.com/office/drawing/2014/main" id="{62140F7C-B248-FC2A-7B36-EF9F00F1319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1117" name="Diamond 1116">
              <a:hlinkClick r:id="rId30" action="ppaction://hlinksldjump" tooltip="273,4,Uzorci,3"/>
              <a:extLst>
                <a:ext uri="{FF2B5EF4-FFF2-40B4-BE49-F238E27FC236}">
                  <a16:creationId xmlns:a16="http://schemas.microsoft.com/office/drawing/2014/main" id="{87F1CC63-EEE0-23B4-E96D-5649017B51C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18" name="TextBox 1117">
              <a:hlinkClick r:id="rId31" action="ppaction://hlinksldjump" tooltip="274,5,Metode,4"/>
              <a:extLst>
                <a:ext uri="{FF2B5EF4-FFF2-40B4-BE49-F238E27FC236}">
                  <a16:creationId xmlns:a16="http://schemas.microsoft.com/office/drawing/2014/main" id="{48897473-7CA2-68A5-3FCA-61188E200B9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1119" name="Diamond 1118">
              <a:hlinkClick r:id="rId31" action="ppaction://hlinksldjump" tooltip="274,5,Metode,4"/>
              <a:extLst>
                <a:ext uri="{FF2B5EF4-FFF2-40B4-BE49-F238E27FC236}">
                  <a16:creationId xmlns:a16="http://schemas.microsoft.com/office/drawing/2014/main" id="{7D95883A-7C1B-1D70-58C9-E072F1C2583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0" name="Diamond 1119">
              <a:hlinkClick r:id="rId32" action="ppaction://hlinksldjump" tooltip="260,6,Spektrometar,5"/>
              <a:extLst>
                <a:ext uri="{FF2B5EF4-FFF2-40B4-BE49-F238E27FC236}">
                  <a16:creationId xmlns:a16="http://schemas.microsoft.com/office/drawing/2014/main" id="{DA550068-7ACB-E49C-8A7F-991583BE67E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1" name="Diamond 1120">
              <a:hlinkClick r:id="rId33" action="ppaction://hlinksldjump" tooltip="270,7,Obrada podataka,6"/>
              <a:extLst>
                <a:ext uri="{FF2B5EF4-FFF2-40B4-BE49-F238E27FC236}">
                  <a16:creationId xmlns:a16="http://schemas.microsoft.com/office/drawing/2014/main" id="{C5D5E08C-05DF-570C-708F-09F38ADC80B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2" name="TextBox 1121">
              <a:hlinkClick r:id="rId34" action="ppaction://hlinksldjump" tooltip="275,8,REZULTATI,7"/>
              <a:extLst>
                <a:ext uri="{FF2B5EF4-FFF2-40B4-BE49-F238E27FC236}">
                  <a16:creationId xmlns:a16="http://schemas.microsoft.com/office/drawing/2014/main" id="{13660B7E-A9AB-F70F-DA26-804688F480D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1123" name="Diamond 1122">
              <a:hlinkClick r:id="rId34" action="ppaction://hlinksldjump" tooltip="275,8,REZULTATI,7"/>
              <a:extLst>
                <a:ext uri="{FF2B5EF4-FFF2-40B4-BE49-F238E27FC236}">
                  <a16:creationId xmlns:a16="http://schemas.microsoft.com/office/drawing/2014/main" id="{579254C1-8A08-E57C-8D7B-6BC53636B4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4" name="Diamond 1123">
              <a:hlinkClick r:id="rId35" action="ppaction://hlinksldjump" tooltip="266,9,STO-Nb,8"/>
              <a:extLst>
                <a:ext uri="{FF2B5EF4-FFF2-40B4-BE49-F238E27FC236}">
                  <a16:creationId xmlns:a16="http://schemas.microsoft.com/office/drawing/2014/main" id="{ED346E1A-EB9A-0203-0E78-A44B2857EA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5" name="Diamond 1124">
              <a:hlinkClick r:id="rId36" action="ppaction://hlinksldjump" tooltip="268,10,STO-Nb,9"/>
              <a:extLst>
                <a:ext uri="{FF2B5EF4-FFF2-40B4-BE49-F238E27FC236}">
                  <a16:creationId xmlns:a16="http://schemas.microsoft.com/office/drawing/2014/main" id="{74973CE5-2963-99AA-7FB7-EB0B93D9FF5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6" name="Diamond 1125">
              <a:hlinkClick r:id="rId37" action="ppaction://hlinksldjump" tooltip="267,11,STO-OVD,10"/>
              <a:extLst>
                <a:ext uri="{FF2B5EF4-FFF2-40B4-BE49-F238E27FC236}">
                  <a16:creationId xmlns:a16="http://schemas.microsoft.com/office/drawing/2014/main" id="{319AD19C-98E5-E543-DB8D-726DED684E6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7" name="Diamond 1126">
              <a:hlinkClick r:id="rId38" action="ppaction://hlinksldjump" tooltip="269,12,STO-OVD,11"/>
              <a:extLst>
                <a:ext uri="{FF2B5EF4-FFF2-40B4-BE49-F238E27FC236}">
                  <a16:creationId xmlns:a16="http://schemas.microsoft.com/office/drawing/2014/main" id="{87AF2EC7-DDA7-FFE7-6033-E696E50F1EB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8" name="TextBox 1127">
              <a:hlinkClick r:id="rId39" action="ppaction://hlinksldjump" tooltip="265,13,ZAKLJUČAK,12"/>
              <a:extLst>
                <a:ext uri="{FF2B5EF4-FFF2-40B4-BE49-F238E27FC236}">
                  <a16:creationId xmlns:a16="http://schemas.microsoft.com/office/drawing/2014/main" id="{708D20BC-BCD0-60E6-6003-B50354320ED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1129" name="Diamond 1128">
              <a:hlinkClick r:id="rId39" action="ppaction://hlinksldjump" tooltip="265,13,ZAKLJUČAK,12"/>
              <a:extLst>
                <a:ext uri="{FF2B5EF4-FFF2-40B4-BE49-F238E27FC236}">
                  <a16:creationId xmlns:a16="http://schemas.microsoft.com/office/drawing/2014/main" id="{C322F881-020E-7BB6-E9E5-23F6815C54A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5517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3" grpId="0" animBg="1"/>
      <p:bldP spid="1090" grpId="0" animBg="1"/>
      <p:bldP spid="1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2568-A128-05CA-99A5-C96699A4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922C-C21F-7A01-61C2-BEAC6BEDC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35" y="2118538"/>
            <a:ext cx="9872871" cy="4038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 = 1.5 K</a:t>
            </a:r>
          </a:p>
          <a:p>
            <a:r>
              <a:rPr lang="en-US" dirty="0">
                <a:solidFill>
                  <a:schemeClr val="tx1"/>
                </a:solidFill>
              </a:rPr>
              <a:t>STO-Nb: helij-4 </a:t>
            </a:r>
            <a:r>
              <a:rPr lang="en-US" dirty="0" err="1">
                <a:solidFill>
                  <a:schemeClr val="tx1"/>
                </a:solidFill>
              </a:rPr>
              <a:t>kriostat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STO-OVD: </a:t>
            </a:r>
            <a:r>
              <a:rPr lang="en-US" i="1" dirty="0">
                <a:solidFill>
                  <a:schemeClr val="tx1"/>
                </a:solidFill>
              </a:rPr>
              <a:t>cryo-free </a:t>
            </a:r>
            <a:r>
              <a:rPr lang="en-US" i="1" dirty="0" err="1">
                <a:solidFill>
                  <a:schemeClr val="tx1"/>
                </a:solidFill>
              </a:rPr>
              <a:t>sustav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pozadina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umanjena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normiranjem</a:t>
            </a:r>
            <a:endParaRPr lang="hr-HR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D8A019-8D3D-09A0-8435-A4A3C796AF42}"/>
              </a:ext>
            </a:extLst>
          </p:cNvPr>
          <p:cNvGrpSpPr/>
          <p:nvPr/>
        </p:nvGrpSpPr>
        <p:grpSpPr>
          <a:xfrm>
            <a:off x="5740070" y="1349526"/>
            <a:ext cx="5862087" cy="4240840"/>
            <a:chOff x="5878523" y="1028743"/>
            <a:chExt cx="5862087" cy="4240840"/>
          </a:xfrm>
        </p:grpSpPr>
        <p:pic>
          <p:nvPicPr>
            <p:cNvPr id="4" name="Picture 3" descr="Chart, histogram&#10;&#10;Description automatically generated">
              <a:extLst>
                <a:ext uri="{FF2B5EF4-FFF2-40B4-BE49-F238E27FC236}">
                  <a16:creationId xmlns:a16="http://schemas.microsoft.com/office/drawing/2014/main" id="{4B57DF12-197D-F9D4-8404-8F9815B4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523" y="1028743"/>
              <a:ext cx="5862087" cy="42408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7C45A2-2AB0-B33B-4F38-B597ECB3E200}"/>
                </a:ext>
              </a:extLst>
            </p:cNvPr>
            <p:cNvSpPr txBox="1"/>
            <p:nvPr/>
          </p:nvSpPr>
          <p:spPr>
            <a:xfrm>
              <a:off x="9998950" y="1443812"/>
              <a:ext cx="1107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STO-Nb H = 0 T</a:t>
              </a:r>
              <a:endParaRPr lang="hr-HR" sz="20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47F40AA-72C1-F793-DB7A-BBB81C71E53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9" name="TextBox 78">
              <a:hlinkClick r:id="rId22" action="ppaction://hlinksldjump" tooltip="272,2,Uvod,1"/>
              <a:extLst>
                <a:ext uri="{FF2B5EF4-FFF2-40B4-BE49-F238E27FC236}">
                  <a16:creationId xmlns:a16="http://schemas.microsoft.com/office/drawing/2014/main" id="{8518DA11-F94D-1570-81AD-944E00B087C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80" name="Diamond 79">
              <a:hlinkClick r:id="rId22" action="ppaction://hlinksldjump" tooltip="272,2,Uvod,1"/>
              <a:extLst>
                <a:ext uri="{FF2B5EF4-FFF2-40B4-BE49-F238E27FC236}">
                  <a16:creationId xmlns:a16="http://schemas.microsoft.com/office/drawing/2014/main" id="{9D0D7CEA-AA8B-426D-FEA3-C2EBD83C026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Diamond 80">
              <a:hlinkClick r:id="rId23" action="ppaction://hlinksldjump" tooltip="263,3,Karakteristike STO-a,2"/>
              <a:extLst>
                <a:ext uri="{FF2B5EF4-FFF2-40B4-BE49-F238E27FC236}">
                  <a16:creationId xmlns:a16="http://schemas.microsoft.com/office/drawing/2014/main" id="{37639FEF-4436-D638-48FB-1B98A1CF1B3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TextBox 81">
              <a:hlinkClick r:id="rId24" action="ppaction://hlinksldjump" tooltip="273,4,Uzorci,3"/>
              <a:extLst>
                <a:ext uri="{FF2B5EF4-FFF2-40B4-BE49-F238E27FC236}">
                  <a16:creationId xmlns:a16="http://schemas.microsoft.com/office/drawing/2014/main" id="{9F0CFFC4-D71E-B217-37E0-722A538D8C2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3" name="Diamond 82">
              <a:hlinkClick r:id="rId24" action="ppaction://hlinksldjump" tooltip="273,4,Uzorci,3"/>
              <a:extLst>
                <a:ext uri="{FF2B5EF4-FFF2-40B4-BE49-F238E27FC236}">
                  <a16:creationId xmlns:a16="http://schemas.microsoft.com/office/drawing/2014/main" id="{13FD0100-9033-66D3-F8CA-0EF846AFC1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TextBox 83">
              <a:hlinkClick r:id="rId25" action="ppaction://hlinksldjump" tooltip="274,5,Metode,4"/>
              <a:extLst>
                <a:ext uri="{FF2B5EF4-FFF2-40B4-BE49-F238E27FC236}">
                  <a16:creationId xmlns:a16="http://schemas.microsoft.com/office/drawing/2014/main" id="{67DE081C-C227-AFEC-E4C5-469531B0E77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5" name="Diamond 84">
              <a:hlinkClick r:id="rId25" action="ppaction://hlinksldjump" tooltip="274,5,Metode,4"/>
              <a:extLst>
                <a:ext uri="{FF2B5EF4-FFF2-40B4-BE49-F238E27FC236}">
                  <a16:creationId xmlns:a16="http://schemas.microsoft.com/office/drawing/2014/main" id="{DF856FCE-B1DD-99A5-6465-A6BC07F7476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Diamond 85">
              <a:hlinkClick r:id="rId26" action="ppaction://hlinksldjump" tooltip="260,6,Spektrometar,5"/>
              <a:extLst>
                <a:ext uri="{FF2B5EF4-FFF2-40B4-BE49-F238E27FC236}">
                  <a16:creationId xmlns:a16="http://schemas.microsoft.com/office/drawing/2014/main" id="{434F193B-F337-1DAD-B1DC-B47517E234C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Diamond 86">
              <a:hlinkClick r:id="rId27" action="ppaction://hlinksldjump" tooltip="270,7,Obrada podataka,6"/>
              <a:extLst>
                <a:ext uri="{FF2B5EF4-FFF2-40B4-BE49-F238E27FC236}">
                  <a16:creationId xmlns:a16="http://schemas.microsoft.com/office/drawing/2014/main" id="{461F6736-8E89-72F2-0EE2-F613AC3F073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TextBox 87">
              <a:hlinkClick r:id="rId28" action="ppaction://hlinksldjump" tooltip="275,8,REZULTATI,7"/>
              <a:extLst>
                <a:ext uri="{FF2B5EF4-FFF2-40B4-BE49-F238E27FC236}">
                  <a16:creationId xmlns:a16="http://schemas.microsoft.com/office/drawing/2014/main" id="{E093205D-6328-AA6B-92C5-F0509AA1DA38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9" name="Diamond 88">
              <a:hlinkClick r:id="rId28" action="ppaction://hlinksldjump" tooltip="275,8,REZULTATI,7"/>
              <a:extLst>
                <a:ext uri="{FF2B5EF4-FFF2-40B4-BE49-F238E27FC236}">
                  <a16:creationId xmlns:a16="http://schemas.microsoft.com/office/drawing/2014/main" id="{5E6B898F-3868-BABB-009B-0843225BAD0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29" action="ppaction://hlinksldjump" tooltip="266,9,STO-Nb,8"/>
              <a:extLst>
                <a:ext uri="{FF2B5EF4-FFF2-40B4-BE49-F238E27FC236}">
                  <a16:creationId xmlns:a16="http://schemas.microsoft.com/office/drawing/2014/main" id="{D2A2A997-5F88-DE69-62F5-D405BC406E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Diamond 90">
              <a:hlinkClick r:id="rId30" action="ppaction://hlinksldjump" tooltip="268,10,STO-Nb,9"/>
              <a:extLst>
                <a:ext uri="{FF2B5EF4-FFF2-40B4-BE49-F238E27FC236}">
                  <a16:creationId xmlns:a16="http://schemas.microsoft.com/office/drawing/2014/main" id="{1BD5E902-F2A5-F005-DEEF-857ADB9EE71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Diamond 91">
              <a:hlinkClick r:id="rId31" action="ppaction://hlinksldjump" tooltip="267,11,STO-OVD,10"/>
              <a:extLst>
                <a:ext uri="{FF2B5EF4-FFF2-40B4-BE49-F238E27FC236}">
                  <a16:creationId xmlns:a16="http://schemas.microsoft.com/office/drawing/2014/main" id="{37011750-9481-8DB5-1F95-ADA5082A39A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Diamond 92">
              <a:hlinkClick r:id="rId32" action="ppaction://hlinksldjump" tooltip="269,12,STO-OVD,11"/>
              <a:extLst>
                <a:ext uri="{FF2B5EF4-FFF2-40B4-BE49-F238E27FC236}">
                  <a16:creationId xmlns:a16="http://schemas.microsoft.com/office/drawing/2014/main" id="{004A549F-9621-3D53-6FBB-69B1159C0E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TextBox 93">
              <a:hlinkClick r:id="rId33" action="ppaction://hlinksldjump" tooltip="265,13,ZAKLJUČAK,12"/>
              <a:extLst>
                <a:ext uri="{FF2B5EF4-FFF2-40B4-BE49-F238E27FC236}">
                  <a16:creationId xmlns:a16="http://schemas.microsoft.com/office/drawing/2014/main" id="{B2BEAA5B-EFB8-F37E-5A03-1E432AE555A1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5" name="Diamond 94">
              <a:hlinkClick r:id="rId33" action="ppaction://hlinksldjump" tooltip="265,13,ZAKLJUČAK,12"/>
              <a:extLst>
                <a:ext uri="{FF2B5EF4-FFF2-40B4-BE49-F238E27FC236}">
                  <a16:creationId xmlns:a16="http://schemas.microsoft.com/office/drawing/2014/main" id="{B7A46152-3422-BA93-3296-87D89958275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99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87CE-4722-C880-7EF2-5219BD1B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STO-Nb</a:t>
            </a:r>
            <a:endParaRPr lang="hr-HR" dirty="0"/>
          </a:p>
        </p:txBody>
      </p:sp>
      <p:pic>
        <p:nvPicPr>
          <p:cNvPr id="19" name="Picture 18" descr="Chart&#10;&#10;Description automatically generated with medium confidence">
            <a:extLst>
              <a:ext uri="{FF2B5EF4-FFF2-40B4-BE49-F238E27FC236}">
                <a16:creationId xmlns:a16="http://schemas.microsoft.com/office/drawing/2014/main" id="{13344404-2082-C0C9-EE82-E671DA010F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32" y="-282750"/>
            <a:ext cx="7690039" cy="7140750"/>
          </a:xfrm>
          <a:prstGeom prst="rect">
            <a:avLst/>
          </a:prstGeom>
        </p:spPr>
      </p:pic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ABA7C79B-28F2-FDF5-3C83-D9AD07452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9C134B2-933F-7907-E11C-BC3E270FAB4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-12700"/>
            <a:ext cx="11874500" cy="215900"/>
            <a:chOff x="127000" y="-12700"/>
            <a:chExt cx="11874500" cy="215900"/>
          </a:xfrm>
        </p:grpSpPr>
        <p:sp>
          <p:nvSpPr>
            <p:cNvPr id="77" name="TextBox 76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DB062AB6-E75F-82B1-D9FD-ECD3543C9D5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Uvod</a:t>
              </a:r>
            </a:p>
          </p:txBody>
        </p:sp>
        <p:sp>
          <p:nvSpPr>
            <p:cNvPr id="78" name="Diamond 77">
              <a:hlinkClick r:id="rId21" action="ppaction://hlinksldjump" tooltip="272,2,Uvod,1"/>
              <a:extLst>
                <a:ext uri="{FF2B5EF4-FFF2-40B4-BE49-F238E27FC236}">
                  <a16:creationId xmlns:a16="http://schemas.microsoft.com/office/drawing/2014/main" id="{BB35B9B1-2724-5973-0165-9E456331808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3233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9" name="Diamond 78">
              <a:hlinkClick r:id="rId22" action="ppaction://hlinksldjump" tooltip="263,3,Karakteristike STO-a,2"/>
              <a:extLst>
                <a:ext uri="{FF2B5EF4-FFF2-40B4-BE49-F238E27FC236}">
                  <a16:creationId xmlns:a16="http://schemas.microsoft.com/office/drawing/2014/main" id="{9EFAA2F0-21C8-77A8-83EC-6E129EFAB12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8486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0" name="TextBox 79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38FAC475-8183-4AFA-328D-01DEEAED751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5019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Uzorci</a:t>
              </a:r>
            </a:p>
          </p:txBody>
        </p:sp>
        <p:sp>
          <p:nvSpPr>
            <p:cNvPr id="81" name="Diamond 80">
              <a:hlinkClick r:id="rId23" action="ppaction://hlinksldjump" tooltip="273,4,Uzorci,3"/>
              <a:extLst>
                <a:ext uri="{FF2B5EF4-FFF2-40B4-BE49-F238E27FC236}">
                  <a16:creationId xmlns:a16="http://schemas.microsoft.com/office/drawing/2014/main" id="{23D98C7E-67FC-8E07-DBF9-05BB91B9A6B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639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2" name="TextBox 81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7EADCAD1-7739-B0F7-DAC6-F9FED75FE40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768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Metode</a:t>
              </a:r>
            </a:p>
          </p:txBody>
        </p:sp>
        <p:sp>
          <p:nvSpPr>
            <p:cNvPr id="83" name="Diamond 82">
              <a:hlinkClick r:id="rId24" action="ppaction://hlinksldjump" tooltip="274,5,Metode,4"/>
              <a:extLst>
                <a:ext uri="{FF2B5EF4-FFF2-40B4-BE49-F238E27FC236}">
                  <a16:creationId xmlns:a16="http://schemas.microsoft.com/office/drawing/2014/main" id="{9C044B2B-3731-F43E-2FE7-A6147778A4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4512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Diamond 83">
              <a:hlinkClick r:id="rId25" action="ppaction://hlinksldjump" tooltip="260,6,Spektrometar,5"/>
              <a:extLst>
                <a:ext uri="{FF2B5EF4-FFF2-40B4-BE49-F238E27FC236}">
                  <a16:creationId xmlns:a16="http://schemas.microsoft.com/office/drawing/2014/main" id="{584C3234-9FA3-0418-0A90-9482B9C58ED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5" name="Diamond 84">
              <a:hlinkClick r:id="rId26" action="ppaction://hlinksldjump" tooltip="270,7,Obrada podataka,6"/>
              <a:extLst>
                <a:ext uri="{FF2B5EF4-FFF2-40B4-BE49-F238E27FC236}">
                  <a16:creationId xmlns:a16="http://schemas.microsoft.com/office/drawing/2014/main" id="{03C68F68-D8D0-E2BD-637F-313FB08A56B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2575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6" name="TextBox 85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C78E5909-9769-9483-2DA3-4774F995FCD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2517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FFFFFF"/>
                  </a:solidFill>
                  <a:latin typeface="Calibri" panose="020F0502020204030204" pitchFamily="34" charset="0"/>
                </a:rPr>
                <a:t>Rezultati</a:t>
              </a:r>
            </a:p>
          </p:txBody>
        </p:sp>
        <p:sp>
          <p:nvSpPr>
            <p:cNvPr id="87" name="Diamond 86">
              <a:hlinkClick r:id="rId27" action="ppaction://hlinksldjump" tooltip="275,8,REZULTATI,7"/>
              <a:extLst>
                <a:ext uri="{FF2B5EF4-FFF2-40B4-BE49-F238E27FC236}">
                  <a16:creationId xmlns:a16="http://schemas.microsoft.com/office/drawing/2014/main" id="{F97E0211-1316-D1F2-E27B-6383733AE3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2117" y="152400"/>
              <a:ext cx="50800" cy="50800"/>
            </a:xfrm>
            <a:prstGeom prst="diamond">
              <a:avLst/>
            </a:prstGeom>
            <a:solidFill>
              <a:srgbClr val="EFE6F4">
                <a:alpha val="50000"/>
              </a:srgbClr>
            </a:solidFill>
            <a:ln w="12700" cap="flat" cmpd="sng" algn="ctr">
              <a:solidFill>
                <a:srgbClr val="EFE6F4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Diamond 87">
              <a:hlinkClick r:id="rId28" action="ppaction://hlinksldjump" tooltip="266,9,STO-Nb,8"/>
              <a:extLst>
                <a:ext uri="{FF2B5EF4-FFF2-40B4-BE49-F238E27FC236}">
                  <a16:creationId xmlns:a16="http://schemas.microsoft.com/office/drawing/2014/main" id="{6849E15A-2FB7-3325-42BA-3226AC297AF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7933" y="152400"/>
              <a:ext cx="50800" cy="50800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Diamond 88">
              <a:hlinkClick r:id="rId29" action="ppaction://hlinksldjump" tooltip="268,10,STO-Nb,9"/>
              <a:extLst>
                <a:ext uri="{FF2B5EF4-FFF2-40B4-BE49-F238E27FC236}">
                  <a16:creationId xmlns:a16="http://schemas.microsoft.com/office/drawing/2014/main" id="{6A52962A-924B-AE7D-014D-B62F12E34DB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137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Diamond 89">
              <a:hlinkClick r:id="rId30" action="ppaction://hlinksldjump" tooltip="267,11,STO-OVD,10"/>
              <a:extLst>
                <a:ext uri="{FF2B5EF4-FFF2-40B4-BE49-F238E27FC236}">
                  <a16:creationId xmlns:a16="http://schemas.microsoft.com/office/drawing/2014/main" id="{18BCB9E3-AADE-0BAD-6C7C-6EE6B026E3E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09567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Diamond 90">
              <a:hlinkClick r:id="rId31" action="ppaction://hlinksldjump" tooltip="269,12,STO-OVD,11"/>
              <a:extLst>
                <a:ext uri="{FF2B5EF4-FFF2-40B4-BE49-F238E27FC236}">
                  <a16:creationId xmlns:a16="http://schemas.microsoft.com/office/drawing/2014/main" id="{6ADD5171-BF79-817F-ABA4-973DF6389ED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05383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TextBox 91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062A0D16-E686-C51F-663A-28CB727BA4A1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9626600" y="-12700"/>
              <a:ext cx="2374900" cy="153888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hr-HR" sz="1000">
                  <a:solidFill>
                    <a:srgbClr val="EFE6F4"/>
                  </a:solidFill>
                  <a:latin typeface="Calibri" panose="020F0502020204030204" pitchFamily="34" charset="0"/>
                </a:rPr>
                <a:t>Zaključak</a:t>
              </a:r>
            </a:p>
          </p:txBody>
        </p:sp>
        <p:sp>
          <p:nvSpPr>
            <p:cNvPr id="93" name="Diamond 92">
              <a:hlinkClick r:id="rId32" action="ppaction://hlinksldjump" tooltip="265,13,ZAKLJUČAK,12"/>
              <a:extLst>
                <a:ext uri="{FF2B5EF4-FFF2-40B4-BE49-F238E27FC236}">
                  <a16:creationId xmlns:a16="http://schemas.microsoft.com/office/drawing/2014/main" id="{50556A14-7771-2249-F66E-937B64FCFA1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8650" y="152400"/>
              <a:ext cx="50800" cy="50800"/>
            </a:xfrm>
            <a:prstGeom prst="diamond">
              <a:avLst/>
            </a:prstGeom>
            <a:noFill/>
            <a:ln w="12700" cap="flat" cmpd="sng" algn="ctr">
              <a:solidFill>
                <a:srgbClr val="EFE6F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FE6F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858550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-CONFIG__" val="Version20210509_1200 10 15 -2 10 4 0 239;230;244 239;230;244 239;230;244 239;230;244 Calibri Diamond 1 1 1 Full 1 0 0 0 0 1 1 0 90;200;30 10;255;0 0 0 1 255;255;255 220;230;242 255;255;255 1 1 1 All 50 0 0 0 0 0 Sectio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Rezultat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Default Sec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Zaključa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Uvo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Uzorc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Meto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heme/theme1.xml><?xml version="1.0" encoding="utf-8"?>
<a:theme xmlns:a="http://schemas.openxmlformats.org/drawingml/2006/main" name="Basi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1730</TotalTime>
  <Words>416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Corbel</vt:lpstr>
      <vt:lpstr>Basis</vt:lpstr>
      <vt:lpstr>Terahercna SPEKTROSKOPIJA STRONCIJEVog TITANATA</vt:lpstr>
      <vt:lpstr>Uvod</vt:lpstr>
      <vt:lpstr>Karakteristike STO-a</vt:lpstr>
      <vt:lpstr>Uzorci</vt:lpstr>
      <vt:lpstr>Metode</vt:lpstr>
      <vt:lpstr>Spektrometar</vt:lpstr>
      <vt:lpstr>Obrada podataka</vt:lpstr>
      <vt:lpstr>REZULTATI</vt:lpstr>
      <vt:lpstr>STO-Nb</vt:lpstr>
      <vt:lpstr>STO-Nb</vt:lpstr>
      <vt:lpstr>STO-OVD</vt:lpstr>
      <vt:lpstr>STO-OVD</vt:lpstr>
      <vt:lpstr>ZAKLJUČAK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Terahercna SPEKTROSKOPIJA STRONCIJEVA TITANATA</dc:title>
  <dc:creator>Noah Somun</dc:creator>
  <cp:lastModifiedBy>Noah Somun</cp:lastModifiedBy>
  <cp:revision>45</cp:revision>
  <dcterms:created xsi:type="dcterms:W3CDTF">2023-01-20T22:02:41Z</dcterms:created>
  <dcterms:modified xsi:type="dcterms:W3CDTF">2023-01-26T22:36:42Z</dcterms:modified>
</cp:coreProperties>
</file>