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21"/>
  </p:notesMasterIdLst>
  <p:sldIdLst>
    <p:sldId id="256" r:id="rId2"/>
    <p:sldId id="258" r:id="rId3"/>
    <p:sldId id="262" r:id="rId4"/>
    <p:sldId id="257" r:id="rId5"/>
    <p:sldId id="259" r:id="rId6"/>
    <p:sldId id="280" r:id="rId7"/>
    <p:sldId id="263" r:id="rId8"/>
    <p:sldId id="285" r:id="rId9"/>
    <p:sldId id="286" r:id="rId10"/>
    <p:sldId id="287" r:id="rId11"/>
    <p:sldId id="288" r:id="rId12"/>
    <p:sldId id="289" r:id="rId13"/>
    <p:sldId id="266" r:id="rId14"/>
    <p:sldId id="265" r:id="rId15"/>
    <p:sldId id="270" r:id="rId16"/>
    <p:sldId id="271" r:id="rId17"/>
    <p:sldId id="284" r:id="rId18"/>
    <p:sldId id="276" r:id="rId19"/>
    <p:sldId id="278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285"/>
    <a:srgbClr val="845E51"/>
    <a:srgbClr val="976A5F"/>
    <a:srgbClr val="F2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22DEB2-FA30-44F9-96FD-36150F1073A0}">
  <a:tblStyle styleId="{BF22DEB2-FA30-44F9-96FD-36150F1073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25f85c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25f85c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a95b51c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a95b51c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60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a95b51c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a95b51c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186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a95b51c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a95b51c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997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c439249f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c439249f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c439249f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c439249f7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c439249f7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c439249f7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c439249f7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c439249f7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ac8787dcf5_1_24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ac8787dcf5_1_24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ac8787dcf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ac8787dcf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c8787dcf5_1_24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c8787dcf5_1_24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c439249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c439249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c439249f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c439249f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c439249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c439249f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c439249f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c439249f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ac8787dcf5_1_24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ac8787dcf5_1_24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a95b51c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a95b51c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a95b51c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a95b51c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87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a95b51c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a95b51c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47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38725" y="970200"/>
            <a:ext cx="456240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400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38917" y="3380700"/>
            <a:ext cx="4562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057950" y="3689600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2"/>
          </p:nvPr>
        </p:nvSpPr>
        <p:spPr>
          <a:xfrm>
            <a:off x="5275850" y="3689600"/>
            <a:ext cx="27858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3"/>
          </p:nvPr>
        </p:nvSpPr>
        <p:spPr>
          <a:xfrm>
            <a:off x="1057800" y="3128600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4"/>
          </p:nvPr>
        </p:nvSpPr>
        <p:spPr>
          <a:xfrm>
            <a:off x="5275850" y="3128600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2"/>
          </p:nvPr>
        </p:nvSpPr>
        <p:spPr>
          <a:xfrm>
            <a:off x="7200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200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3"/>
          </p:nvPr>
        </p:nvSpPr>
        <p:spPr>
          <a:xfrm>
            <a:off x="34038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4"/>
          </p:nvPr>
        </p:nvSpPr>
        <p:spPr>
          <a:xfrm>
            <a:off x="34038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5"/>
          </p:nvPr>
        </p:nvSpPr>
        <p:spPr>
          <a:xfrm>
            <a:off x="60876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6"/>
          </p:nvPr>
        </p:nvSpPr>
        <p:spPr>
          <a:xfrm>
            <a:off x="60876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10"/>
          <a:stretch/>
        </p:blipFill>
        <p:spPr>
          <a:xfrm>
            <a:off x="0" y="0"/>
            <a:ext cx="91439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 idx="2"/>
          </p:nvPr>
        </p:nvSpPr>
        <p:spPr>
          <a:xfrm>
            <a:off x="788550" y="188131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720013" y="2193175"/>
            <a:ext cx="24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 idx="3"/>
          </p:nvPr>
        </p:nvSpPr>
        <p:spPr>
          <a:xfrm>
            <a:off x="3419250" y="188131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4"/>
          </p:nvPr>
        </p:nvSpPr>
        <p:spPr>
          <a:xfrm>
            <a:off x="3331962" y="2193175"/>
            <a:ext cx="248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 idx="5"/>
          </p:nvPr>
        </p:nvSpPr>
        <p:spPr>
          <a:xfrm>
            <a:off x="788550" y="374958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6"/>
          </p:nvPr>
        </p:nvSpPr>
        <p:spPr>
          <a:xfrm>
            <a:off x="720000" y="4061350"/>
            <a:ext cx="24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 idx="7"/>
          </p:nvPr>
        </p:nvSpPr>
        <p:spPr>
          <a:xfrm>
            <a:off x="3419250" y="374958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8"/>
          </p:nvPr>
        </p:nvSpPr>
        <p:spPr>
          <a:xfrm>
            <a:off x="3331950" y="4061350"/>
            <a:ext cx="248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9"/>
          </p:nvPr>
        </p:nvSpPr>
        <p:spPr>
          <a:xfrm>
            <a:off x="6049924" y="1881312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13"/>
          </p:nvPr>
        </p:nvSpPr>
        <p:spPr>
          <a:xfrm>
            <a:off x="5981387" y="2193175"/>
            <a:ext cx="24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 idx="14"/>
          </p:nvPr>
        </p:nvSpPr>
        <p:spPr>
          <a:xfrm>
            <a:off x="6049924" y="3749587"/>
            <a:ext cx="23055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5"/>
          </p:nvPr>
        </p:nvSpPr>
        <p:spPr>
          <a:xfrm>
            <a:off x="5981374" y="4061350"/>
            <a:ext cx="24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720000" y="1452575"/>
            <a:ext cx="4293300" cy="27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●"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>
            <a:spLocks noGrp="1"/>
          </p:cNvSpPr>
          <p:nvPr>
            <p:ph type="pic" idx="2"/>
          </p:nvPr>
        </p:nvSpPr>
        <p:spPr>
          <a:xfrm>
            <a:off x="5334000" y="1452575"/>
            <a:ext cx="3090000" cy="309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720096" y="2342625"/>
            <a:ext cx="527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720101" y="3323950"/>
            <a:ext cx="328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1174100" y="2342625"/>
            <a:ext cx="679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title" idx="2" hasCustomPrompt="1"/>
          </p:nvPr>
        </p:nvSpPr>
        <p:spPr>
          <a:xfrm>
            <a:off x="29295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1"/>
          </p:nvPr>
        </p:nvSpPr>
        <p:spPr>
          <a:xfrm>
            <a:off x="2929500" y="3323950"/>
            <a:ext cx="328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3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39007" y="2342625"/>
            <a:ext cx="328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1389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139001" y="3323950"/>
            <a:ext cx="328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03800" y="2491350"/>
            <a:ext cx="3494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4913600" y="2491350"/>
            <a:ext cx="3510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03800" y="3001175"/>
            <a:ext cx="34941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913600" y="3001175"/>
            <a:ext cx="35103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462775" y="1330050"/>
            <a:ext cx="6218400" cy="1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775600" y="3100075"/>
            <a:ext cx="35928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200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00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3"/>
          </p:nvPr>
        </p:nvSpPr>
        <p:spPr>
          <a:xfrm>
            <a:off x="34038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34038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60876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60876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  <a:defRPr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7" r:id="rId7"/>
    <p:sldLayoutId id="2147483658" r:id="rId8"/>
    <p:sldLayoutId id="2147483659" r:id="rId9"/>
    <p:sldLayoutId id="2147483663" r:id="rId10"/>
    <p:sldLayoutId id="2147483664" r:id="rId11"/>
    <p:sldLayoutId id="2147483666" r:id="rId12"/>
    <p:sldLayoutId id="2147483670" r:id="rId13"/>
    <p:sldLayoutId id="2147483673" r:id="rId14"/>
    <p:sldLayoutId id="2147483674" r:id="rId15"/>
    <p:sldLayoutId id="2147483676" r:id="rId16"/>
    <p:sldLayoutId id="2147483677" r:id="rId17"/>
    <p:sldLayoutId id="214748367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>
            <a:spLocks noGrp="1"/>
          </p:cNvSpPr>
          <p:nvPr>
            <p:ph type="ctrTitle"/>
          </p:nvPr>
        </p:nvSpPr>
        <p:spPr>
          <a:xfrm>
            <a:off x="3153049" y="828060"/>
            <a:ext cx="5133741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hr-HR" sz="2800" dirty="0">
                <a:solidFill>
                  <a:schemeClr val="accent1"/>
                </a:solidFill>
              </a:rPr>
              <a:t>Uloga klaudina-5 u patofiziologiji Alzheimerove bolesti</a:t>
            </a:r>
            <a:br>
              <a:rPr lang="hr-HR" sz="3600" dirty="0">
                <a:solidFill>
                  <a:schemeClr val="accent1"/>
                </a:solidFill>
              </a:rPr>
            </a:br>
            <a:br>
              <a:rPr lang="hr-HR" sz="1200" b="0" dirty="0">
                <a:solidFill>
                  <a:schemeClr val="tx1"/>
                </a:solidFill>
              </a:rPr>
            </a:br>
            <a:br>
              <a:rPr lang="hr-HR" sz="1200" b="0" dirty="0">
                <a:solidFill>
                  <a:schemeClr val="tx1"/>
                </a:solidFill>
              </a:rPr>
            </a:br>
            <a:r>
              <a:rPr lang="hr-HR" sz="1200" b="0" dirty="0">
                <a:solidFill>
                  <a:schemeClr val="tx1"/>
                </a:solidFill>
              </a:rPr>
              <a:t> </a:t>
            </a:r>
            <a:r>
              <a:rPr lang="hr-HR" sz="1200" b="0" dirty="0" err="1">
                <a:solidFill>
                  <a:schemeClr val="tx1"/>
                </a:solidFill>
              </a:rPr>
              <a:t>Ning</a:t>
            </a:r>
            <a:r>
              <a:rPr lang="hr-HR" sz="1200" b="0" dirty="0">
                <a:solidFill>
                  <a:schemeClr val="tx1"/>
                </a:solidFill>
              </a:rPr>
              <a:t> </a:t>
            </a:r>
            <a:r>
              <a:rPr lang="hr-HR" sz="1200" b="0" dirty="0" err="1">
                <a:solidFill>
                  <a:schemeClr val="tx1"/>
                </a:solidFill>
              </a:rPr>
              <a:t>Zhu</a:t>
            </a:r>
            <a:r>
              <a:rPr lang="hr-HR" sz="1200" b="0" dirty="0">
                <a:solidFill>
                  <a:schemeClr val="tx1"/>
                </a:solidFill>
              </a:rPr>
              <a:t>, </a:t>
            </a:r>
            <a:r>
              <a:rPr lang="hr-HR" sz="1200" b="0" dirty="0" err="1">
                <a:solidFill>
                  <a:schemeClr val="tx1"/>
                </a:solidFill>
              </a:rPr>
              <a:t>Meidan</a:t>
            </a:r>
            <a:r>
              <a:rPr lang="hr-HR" sz="1200" b="0" dirty="0">
                <a:solidFill>
                  <a:schemeClr val="tx1"/>
                </a:solidFill>
              </a:rPr>
              <a:t> </a:t>
            </a:r>
            <a:r>
              <a:rPr lang="hr-HR" sz="1200" b="0" dirty="0" err="1">
                <a:solidFill>
                  <a:schemeClr val="tx1"/>
                </a:solidFill>
              </a:rPr>
              <a:t>Wei</a:t>
            </a:r>
            <a:r>
              <a:rPr lang="hr-HR" sz="1200" b="0" dirty="0">
                <a:solidFill>
                  <a:schemeClr val="tx1"/>
                </a:solidFill>
              </a:rPr>
              <a:t>, </a:t>
            </a:r>
            <a:r>
              <a:rPr lang="hr-HR" sz="1200" b="0" dirty="0" err="1">
                <a:solidFill>
                  <a:schemeClr val="tx1"/>
                </a:solidFill>
              </a:rPr>
              <a:t>Linguang</a:t>
            </a:r>
            <a:r>
              <a:rPr lang="hr-HR" sz="1200" b="0" dirty="0">
                <a:solidFill>
                  <a:schemeClr val="tx1"/>
                </a:solidFill>
              </a:rPr>
              <a:t> </a:t>
            </a:r>
            <a:r>
              <a:rPr lang="hr-HR" sz="1200" b="0" dirty="0" err="1">
                <a:solidFill>
                  <a:schemeClr val="tx1"/>
                </a:solidFill>
              </a:rPr>
              <a:t>Yuan</a:t>
            </a:r>
            <a:r>
              <a:rPr lang="hr-HR" sz="1200" b="0" dirty="0">
                <a:solidFill>
                  <a:schemeClr val="tx1"/>
                </a:solidFill>
              </a:rPr>
              <a:t>, </a:t>
            </a:r>
            <a:r>
              <a:rPr lang="hr-HR" sz="1200" b="0" dirty="0" err="1">
                <a:solidFill>
                  <a:schemeClr val="tx1"/>
                </a:solidFill>
              </a:rPr>
              <a:t>Xiaodan</a:t>
            </a:r>
            <a:r>
              <a:rPr lang="hr-HR" sz="1200" b="0" dirty="0">
                <a:solidFill>
                  <a:schemeClr val="tx1"/>
                </a:solidFill>
              </a:rPr>
              <a:t> He, </a:t>
            </a:r>
            <a:r>
              <a:rPr lang="hr-HR" sz="1200" b="0" dirty="0" err="1">
                <a:solidFill>
                  <a:schemeClr val="tx1"/>
                </a:solidFill>
              </a:rPr>
              <a:t>Chunli</a:t>
            </a:r>
            <a:r>
              <a:rPr lang="hr-HR" sz="1200" b="0" dirty="0">
                <a:solidFill>
                  <a:schemeClr val="tx1"/>
                </a:solidFill>
              </a:rPr>
              <a:t> </a:t>
            </a:r>
            <a:r>
              <a:rPr lang="hr-HR" sz="1200" b="0" dirty="0" err="1">
                <a:solidFill>
                  <a:schemeClr val="tx1"/>
                </a:solidFill>
              </a:rPr>
              <a:t>Chen</a:t>
            </a:r>
            <a:r>
              <a:rPr lang="hr-HR" sz="1200" b="0" dirty="0">
                <a:solidFill>
                  <a:schemeClr val="tx1"/>
                </a:solidFill>
              </a:rPr>
              <a:t>, </a:t>
            </a:r>
            <a:r>
              <a:rPr lang="hr-HR" sz="1200" b="0" dirty="0" err="1">
                <a:solidFill>
                  <a:schemeClr val="tx1"/>
                </a:solidFill>
              </a:rPr>
              <a:t>Aimin</a:t>
            </a:r>
            <a:r>
              <a:rPr lang="hr-HR" sz="1200" b="0" dirty="0">
                <a:solidFill>
                  <a:schemeClr val="tx1"/>
                </a:solidFill>
              </a:rPr>
              <a:t> </a:t>
            </a:r>
            <a:r>
              <a:rPr lang="hr-HR" sz="1200" b="0" dirty="0" err="1">
                <a:solidFill>
                  <a:schemeClr val="tx1"/>
                </a:solidFill>
              </a:rPr>
              <a:t>Ji</a:t>
            </a:r>
            <a:r>
              <a:rPr lang="hr-HR" sz="1200" b="0" dirty="0">
                <a:solidFill>
                  <a:schemeClr val="tx1"/>
                </a:solidFill>
              </a:rPr>
              <a:t>, </a:t>
            </a:r>
            <a:r>
              <a:rPr lang="hr-HR" sz="1200" b="0" dirty="0" err="1">
                <a:solidFill>
                  <a:schemeClr val="tx1"/>
                </a:solidFill>
              </a:rPr>
              <a:t>Guozeng</a:t>
            </a:r>
            <a:r>
              <a:rPr lang="hr-HR" sz="1200" b="0" dirty="0">
                <a:solidFill>
                  <a:schemeClr val="tx1"/>
                </a:solidFill>
              </a:rPr>
              <a:t> </a:t>
            </a:r>
            <a:r>
              <a:rPr lang="hr-HR" sz="1200" b="0" dirty="0" err="1">
                <a:solidFill>
                  <a:schemeClr val="tx1"/>
                </a:solidFill>
              </a:rPr>
              <a:t>Zhang</a:t>
            </a:r>
            <a:r>
              <a:rPr lang="hr-HR" sz="1200" b="0" dirty="0">
                <a:solidFill>
                  <a:schemeClr val="tx1"/>
                </a:solidFill>
              </a:rPr>
              <a:t>:</a:t>
            </a:r>
            <a:r>
              <a:rPr lang="hr-HR" sz="1200" b="0" u="sng" dirty="0">
                <a:solidFill>
                  <a:srgbClr val="6D5B57"/>
                </a:solidFill>
              </a:rPr>
              <a:t> Claudin-5 </a:t>
            </a:r>
            <a:r>
              <a:rPr lang="hr-HR" sz="1200" b="0" u="sng" dirty="0" err="1">
                <a:solidFill>
                  <a:srgbClr val="6D5B57"/>
                </a:solidFill>
              </a:rPr>
              <a:t>relieves</a:t>
            </a:r>
            <a:r>
              <a:rPr lang="hr-HR" sz="1200" b="0" u="sng" dirty="0">
                <a:solidFill>
                  <a:srgbClr val="6D5B57"/>
                </a:solidFill>
              </a:rPr>
              <a:t> </a:t>
            </a:r>
            <a:r>
              <a:rPr lang="hr-HR" sz="1200" b="0" u="sng" dirty="0" err="1">
                <a:solidFill>
                  <a:srgbClr val="6D5B57"/>
                </a:solidFill>
              </a:rPr>
              <a:t>cognitive</a:t>
            </a:r>
            <a:r>
              <a:rPr lang="hr-HR" sz="1200" b="0" u="sng" dirty="0">
                <a:solidFill>
                  <a:srgbClr val="6D5B57"/>
                </a:solidFill>
              </a:rPr>
              <a:t> </a:t>
            </a:r>
            <a:r>
              <a:rPr lang="hr-HR" sz="1200" b="0" u="sng" dirty="0" err="1">
                <a:solidFill>
                  <a:srgbClr val="6D5B57"/>
                </a:solidFill>
              </a:rPr>
              <a:t>declinein</a:t>
            </a:r>
            <a:r>
              <a:rPr lang="hr-HR" sz="1200" b="0" u="sng" dirty="0">
                <a:solidFill>
                  <a:srgbClr val="6D5B57"/>
                </a:solidFill>
              </a:rPr>
              <a:t> </a:t>
            </a:r>
            <a:r>
              <a:rPr lang="hr-HR" sz="1200" b="0" u="sng" dirty="0" err="1">
                <a:solidFill>
                  <a:srgbClr val="6D5B57"/>
                </a:solidFill>
              </a:rPr>
              <a:t>Alzheimer´disease</a:t>
            </a:r>
            <a:r>
              <a:rPr lang="hr-HR" sz="1200" b="0" u="sng" dirty="0">
                <a:solidFill>
                  <a:srgbClr val="6D5B57"/>
                </a:solidFill>
              </a:rPr>
              <a:t> </a:t>
            </a:r>
            <a:r>
              <a:rPr lang="hr-HR" sz="1200" b="0" u="sng" dirty="0" err="1">
                <a:solidFill>
                  <a:srgbClr val="6D5B57"/>
                </a:solidFill>
              </a:rPr>
              <a:t>mice</a:t>
            </a:r>
            <a:r>
              <a:rPr lang="hr-HR" sz="1200" b="0" u="sng" dirty="0">
                <a:solidFill>
                  <a:srgbClr val="6D5B57"/>
                </a:solidFill>
              </a:rPr>
              <a:t> </a:t>
            </a:r>
            <a:r>
              <a:rPr lang="hr-HR" sz="1200" b="0" u="sng" dirty="0" err="1">
                <a:solidFill>
                  <a:srgbClr val="6D5B57"/>
                </a:solidFill>
              </a:rPr>
              <a:t>through</a:t>
            </a:r>
            <a:r>
              <a:rPr lang="hr-HR" sz="1200" b="0" u="sng" dirty="0">
                <a:solidFill>
                  <a:srgbClr val="6D5B57"/>
                </a:solidFill>
              </a:rPr>
              <a:t> </a:t>
            </a:r>
            <a:r>
              <a:rPr lang="hr-HR" sz="1200" b="0" u="sng" dirty="0" err="1">
                <a:solidFill>
                  <a:srgbClr val="6D5B57"/>
                </a:solidFill>
              </a:rPr>
              <a:t>suppression</a:t>
            </a:r>
            <a:r>
              <a:rPr lang="hr-HR" sz="1200" b="0" u="sng" dirty="0">
                <a:solidFill>
                  <a:srgbClr val="6D5B57"/>
                </a:solidFill>
              </a:rPr>
              <a:t> </a:t>
            </a:r>
            <a:r>
              <a:rPr lang="hr-HR" sz="1200" b="0" u="sng" dirty="0" err="1">
                <a:solidFill>
                  <a:srgbClr val="6D5B57"/>
                </a:solidFill>
              </a:rPr>
              <a:t>of</a:t>
            </a:r>
            <a:r>
              <a:rPr lang="hr-HR" sz="1200" b="0" u="sng" dirty="0">
                <a:solidFill>
                  <a:srgbClr val="6D5B57"/>
                </a:solidFill>
              </a:rPr>
              <a:t> </a:t>
            </a:r>
            <a:r>
              <a:rPr lang="hr-HR" sz="1200" b="0" u="sng" dirty="0" err="1">
                <a:solidFill>
                  <a:srgbClr val="6D5B57"/>
                </a:solidFill>
              </a:rPr>
              <a:t>inhibitory</a:t>
            </a:r>
            <a:r>
              <a:rPr lang="hr-HR" sz="1200" b="0" u="sng" dirty="0">
                <a:solidFill>
                  <a:srgbClr val="6D5B57"/>
                </a:solidFill>
              </a:rPr>
              <a:t> </a:t>
            </a:r>
            <a:r>
              <a:rPr lang="hr-HR" sz="1200" b="0" u="sng" dirty="0" err="1">
                <a:solidFill>
                  <a:srgbClr val="6D5B57"/>
                </a:solidFill>
              </a:rPr>
              <a:t>GABAergic</a:t>
            </a:r>
            <a:r>
              <a:rPr lang="hr-HR" sz="1200" b="0" u="sng" dirty="0">
                <a:solidFill>
                  <a:srgbClr val="6D5B57"/>
                </a:solidFill>
              </a:rPr>
              <a:t> </a:t>
            </a:r>
            <a:r>
              <a:rPr lang="hr-HR" sz="1200" b="0" u="sng" dirty="0" err="1">
                <a:solidFill>
                  <a:srgbClr val="6D5B57"/>
                </a:solidFill>
              </a:rPr>
              <a:t>neurotransmission</a:t>
            </a:r>
            <a:br>
              <a:rPr lang="hr-HR" b="0" u="sng" dirty="0"/>
            </a:br>
            <a:endParaRPr sz="3600" b="0" u="sng" dirty="0">
              <a:solidFill>
                <a:schemeClr val="accent1"/>
              </a:solidFill>
            </a:endParaRPr>
          </a:p>
        </p:txBody>
      </p:sp>
      <p:sp>
        <p:nvSpPr>
          <p:cNvPr id="173" name="Google Shape;173;p35"/>
          <p:cNvSpPr txBox="1">
            <a:spLocks noGrp="1"/>
          </p:cNvSpPr>
          <p:nvPr>
            <p:ph type="subTitle" idx="1"/>
          </p:nvPr>
        </p:nvSpPr>
        <p:spPr>
          <a:xfrm>
            <a:off x="2941340" y="2842260"/>
            <a:ext cx="5705083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400" b="1" dirty="0">
              <a:solidFill>
                <a:schemeClr val="tx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400" b="1" dirty="0">
              <a:solidFill>
                <a:schemeClr val="tx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dirty="0"/>
              <a:t>Sveučilište u Zagrebu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dirty="0"/>
              <a:t>Prirodoslovno-matematički fakultet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dirty="0"/>
              <a:t>Kemijski odsjek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dirty="0"/>
              <a:t>Poslijediplomski sveučilišni studij Kemija, smjer: Biokemija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100" dirty="0"/>
          </a:p>
          <a:p>
            <a:pPr marL="0" indent="0" algn="ctr"/>
            <a:endParaRPr lang="hr-HR" sz="1100" b="1" dirty="0">
              <a:solidFill>
                <a:schemeClr val="tx2"/>
              </a:solidFill>
            </a:endParaRPr>
          </a:p>
          <a:p>
            <a:pPr marL="0" indent="0" algn="ctr"/>
            <a:r>
              <a:rPr lang="hr-HR" sz="1100" b="1" dirty="0">
                <a:solidFill>
                  <a:srgbClr val="818285"/>
                </a:solidFill>
              </a:rPr>
              <a:t>Katja Vuković, </a:t>
            </a:r>
            <a:r>
              <a:rPr lang="hr-HR" sz="1100" b="1" dirty="0" err="1">
                <a:solidFill>
                  <a:srgbClr val="818285"/>
                </a:solidFill>
              </a:rPr>
              <a:t>univ</a:t>
            </a:r>
            <a:r>
              <a:rPr lang="hr-HR" sz="1100" b="1" dirty="0">
                <a:solidFill>
                  <a:srgbClr val="818285"/>
                </a:solidFill>
              </a:rPr>
              <a:t>. </a:t>
            </a:r>
            <a:r>
              <a:rPr lang="hr-HR" sz="1100" b="1" dirty="0" err="1">
                <a:solidFill>
                  <a:srgbClr val="818285"/>
                </a:solidFill>
              </a:rPr>
              <a:t>mag</a:t>
            </a:r>
            <a:r>
              <a:rPr lang="hr-HR" sz="1100" b="1" dirty="0">
                <a:solidFill>
                  <a:srgbClr val="818285"/>
                </a:solidFill>
              </a:rPr>
              <a:t>. </a:t>
            </a:r>
            <a:r>
              <a:rPr lang="hr-HR" sz="1100" b="1" dirty="0" err="1">
                <a:solidFill>
                  <a:srgbClr val="818285"/>
                </a:solidFill>
              </a:rPr>
              <a:t>biol</a:t>
            </a:r>
            <a:r>
              <a:rPr lang="hr-HR" sz="1100" b="1" dirty="0">
                <a:solidFill>
                  <a:srgbClr val="818285"/>
                </a:solidFill>
              </a:rPr>
              <a:t>. </a:t>
            </a:r>
            <a:r>
              <a:rPr lang="hr-HR" sz="1100" b="1" dirty="0" err="1">
                <a:solidFill>
                  <a:srgbClr val="818285"/>
                </a:solidFill>
              </a:rPr>
              <a:t>exp</a:t>
            </a:r>
            <a:r>
              <a:rPr lang="hr-HR" sz="1100" b="1" dirty="0">
                <a:solidFill>
                  <a:srgbClr val="818285"/>
                </a:solidFill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100" dirty="0"/>
          </a:p>
        </p:txBody>
      </p:sp>
      <p:sp>
        <p:nvSpPr>
          <p:cNvPr id="4" name="Google Shape;173;p35">
            <a:extLst>
              <a:ext uri="{FF2B5EF4-FFF2-40B4-BE49-F238E27FC236}">
                <a16:creationId xmlns:a16="http://schemas.microsoft.com/office/drawing/2014/main" id="{146E86F7-5BE9-4496-9FDE-5291DBE6A54D}"/>
              </a:ext>
            </a:extLst>
          </p:cNvPr>
          <p:cNvSpPr txBox="1">
            <a:spLocks/>
          </p:cNvSpPr>
          <p:nvPr/>
        </p:nvSpPr>
        <p:spPr>
          <a:xfrm>
            <a:off x="2867381" y="269160"/>
            <a:ext cx="5705083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None/>
              <a:defRPr sz="18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None/>
              <a:defRPr sz="18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None/>
              <a:defRPr sz="18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None/>
              <a:defRPr sz="18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None/>
              <a:defRPr sz="18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None/>
              <a:defRPr sz="18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None/>
              <a:defRPr sz="18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None/>
              <a:defRPr sz="18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None/>
              <a:defRPr sz="18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marL="0" indent="0" algn="ctr"/>
            <a:r>
              <a:rPr lang="hr-HR" sz="1100" dirty="0"/>
              <a:t>13. svibnja 2026. </a:t>
            </a:r>
            <a:endParaRPr lang="hr-HR" b="1" dirty="0">
              <a:solidFill>
                <a:schemeClr val="tx2"/>
              </a:solidFill>
            </a:endParaRPr>
          </a:p>
          <a:p>
            <a:pPr marL="0" indent="0" algn="ctr"/>
            <a:r>
              <a:rPr lang="hr-HR" b="1" dirty="0">
                <a:solidFill>
                  <a:schemeClr val="tx2"/>
                </a:solidFill>
              </a:rPr>
              <a:t>Kemijski seminar 1</a:t>
            </a:r>
          </a:p>
        </p:txBody>
      </p:sp>
      <p:pic>
        <p:nvPicPr>
          <p:cNvPr id="1026" name="Picture 2" descr="Datoteka:University of Zagreb logo.png – Wikipedija / Википедија">
            <a:extLst>
              <a:ext uri="{FF2B5EF4-FFF2-40B4-BE49-F238E27FC236}">
                <a16:creationId xmlns:a16="http://schemas.microsoft.com/office/drawing/2014/main" id="{C0940B2A-A8DC-430C-81E8-105922C57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14" y="2857389"/>
            <a:ext cx="630933" cy="6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F9B17-0F6C-4846-B352-F581EF1DA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486" y="4326536"/>
            <a:ext cx="692524" cy="6925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Novel</a:t>
            </a:r>
            <a:r>
              <a:rPr lang="hr-HR" dirty="0"/>
              <a:t> </a:t>
            </a:r>
            <a:r>
              <a:rPr lang="hr-HR" dirty="0" err="1"/>
              <a:t>object</a:t>
            </a:r>
            <a:r>
              <a:rPr lang="hr-HR" dirty="0"/>
              <a:t> </a:t>
            </a:r>
            <a:r>
              <a:rPr lang="hr-HR" dirty="0" err="1"/>
              <a:t>recognition</a:t>
            </a:r>
            <a:r>
              <a:rPr lang="hr-HR" dirty="0"/>
              <a:t> (NOR) test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0" name="Google Shape;230;p42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720000" y="1289938"/>
                <a:ext cx="7509600" cy="2765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200" dirty="0"/>
                  <a:t>trajanje: 3 dana, trening -&gt; </a:t>
                </a:r>
                <a:r>
                  <a:rPr lang="hr-HR" sz="1200" dirty="0" err="1"/>
                  <a:t>retencijski</a:t>
                </a:r>
                <a:r>
                  <a:rPr lang="hr-HR" sz="1200" dirty="0"/>
                  <a:t> interval -&gt; test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200" dirty="0"/>
                  <a:t>diskriminacijski indeks: DI &gt; 0 -&gt; očuvano pamćenje, DI ≈ 0 -&gt; oštećeno pamćenje</a:t>
                </a:r>
              </a:p>
              <a:p>
                <a:pPr marL="0" indent="0">
                  <a:buNone/>
                </a:pPr>
                <a:endParaRPr lang="hr-HR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1200" b="0" i="0" smtClean="0"/>
                        <m:t>DI</m:t>
                      </m:r>
                      <m:r>
                        <a:rPr lang="hr-HR" sz="1200" b="0" i="0" smtClean="0"/>
                        <m:t>=</m:t>
                      </m:r>
                      <m:f>
                        <m:fPr>
                          <m:ctrlPr>
                            <a:rPr lang="hr-HR" sz="1200" b="0" smtClean="0"/>
                          </m:ctrlPr>
                        </m:fPr>
                        <m:num>
                          <m:r>
                            <a:rPr lang="hr-HR" sz="1200" b="0" i="0" smtClean="0"/>
                            <m:t>(</m:t>
                          </m:r>
                          <m:sSub>
                            <m:sSubPr>
                              <m:ctrlPr>
                                <a:rPr lang="hr-HR" sz="1200" b="0" smtClean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sz="1200" b="0" i="0" smtClean="0"/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r-HR" sz="1200" b="0" i="0" smtClean="0"/>
                                <m:t>novi</m:t>
                              </m:r>
                              <m:r>
                                <a:rPr lang="hr-HR" sz="1200" b="0" i="0" smtClean="0"/>
                                <m:t>  </m:t>
                              </m:r>
                            </m:sub>
                          </m:sSub>
                          <m:r>
                            <a:rPr lang="hr-HR" sz="1200" b="0" i="0" smtClean="0"/>
                            <m:t>−</m:t>
                          </m:r>
                          <m:sSub>
                            <m:sSubPr>
                              <m:ctrlPr>
                                <a:rPr lang="hr-HR" sz="1200" b="0" smtClean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sz="1200" b="0" i="0" smtClean="0"/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r-HR" sz="1200" b="0" i="0" smtClean="0"/>
                                <m:t>poznati</m:t>
                              </m:r>
                            </m:sub>
                          </m:sSub>
                          <m:r>
                            <a:rPr lang="hr-HR" sz="1200" b="0" i="0" smtClean="0"/>
                            <m:t>)</m:t>
                          </m:r>
                        </m:num>
                        <m:den>
                          <m:r>
                            <a:rPr lang="hr-HR" sz="1200" b="0" i="0" smtClean="0"/>
                            <m:t>(</m:t>
                          </m:r>
                          <m:sSub>
                            <m:sSubPr>
                              <m:ctrlPr>
                                <a:rPr lang="hr-HR" sz="1200" b="0" smtClean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sz="1200" b="0" i="0" smtClean="0"/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r-HR" sz="1200" b="0" i="0" smtClean="0"/>
                                <m:t>novi</m:t>
                              </m:r>
                            </m:sub>
                          </m:sSub>
                          <m:r>
                            <a:rPr lang="hr-HR" sz="1200" b="0" i="0" smtClean="0"/>
                            <m:t>+</m:t>
                          </m:r>
                          <m:sSub>
                            <m:sSubPr>
                              <m:ctrlPr>
                                <a:rPr lang="hr-HR" sz="1200" b="0" smtClean="0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r-HR" sz="1200" b="0" i="0" smtClean="0"/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r-HR" sz="1200" b="0" i="0" smtClean="0"/>
                                <m:t>poznati</m:t>
                              </m:r>
                            </m:sub>
                          </m:sSub>
                          <m:r>
                            <a:rPr lang="hr-HR" sz="1200" b="0" i="0" smtClean="0"/>
                            <m:t>)</m:t>
                          </m:r>
                        </m:den>
                      </m:f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230" name="Google Shape;230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20000" y="1289938"/>
                <a:ext cx="7509600" cy="2765700"/>
              </a:xfrm>
              <a:prstGeom prst="rect">
                <a:avLst/>
              </a:prstGeom>
              <a:blipFill>
                <a:blip r:embed="rId3"/>
                <a:stretch>
                  <a:fillRect l="-487" t="-154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D273305-F37D-4E55-8E60-DA7770E66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05" r="27124" b="73203"/>
          <a:stretch/>
        </p:blipFill>
        <p:spPr>
          <a:xfrm>
            <a:off x="5698937" y="1880616"/>
            <a:ext cx="1909774" cy="2175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87C4BB-7E17-4AC5-B60C-DF19B5780349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878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Mjerenje dugotrajne </a:t>
            </a:r>
            <a:r>
              <a:rPr lang="hr-HR" dirty="0" err="1"/>
              <a:t>potencijacije</a:t>
            </a:r>
            <a:r>
              <a:rPr lang="hr-HR" dirty="0"/>
              <a:t> (LTP)</a:t>
            </a:r>
            <a:endParaRPr dirty="0"/>
          </a:p>
        </p:txBody>
      </p:sp>
      <p:sp>
        <p:nvSpPr>
          <p:cNvPr id="230" name="Google Shape;230;p42"/>
          <p:cNvSpPr txBox="1">
            <a:spLocks noGrp="1"/>
          </p:cNvSpPr>
          <p:nvPr>
            <p:ph type="subTitle" idx="1"/>
          </p:nvPr>
        </p:nvSpPr>
        <p:spPr>
          <a:xfrm>
            <a:off x="720000" y="1289938"/>
            <a:ext cx="7272533" cy="27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mozak se stavlja u hladni </a:t>
            </a:r>
            <a:r>
              <a:rPr lang="hr-HR" sz="1200" dirty="0" err="1"/>
              <a:t>oksigenirani</a:t>
            </a:r>
            <a:r>
              <a:rPr lang="hr-HR" sz="1200" dirty="0"/>
              <a:t> ACSF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/>
              <a:t>hipokampalni</a:t>
            </a:r>
            <a:r>
              <a:rPr lang="hr-HR" sz="1200" dirty="0"/>
              <a:t> dio -&gt; ploške debljine 300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-&gt; 30 min na 34ºC </a:t>
            </a:r>
            <a:r>
              <a:rPr lang="hr-HR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mjeri se </a:t>
            </a:r>
            <a:r>
              <a:rPr lang="hr-HR" sz="1200" dirty="0" err="1"/>
              <a:t>fEPSP</a:t>
            </a:r>
            <a:r>
              <a:rPr lang="hr-HR" sz="1200" dirty="0"/>
              <a:t> -&gt; odražava aktivnost sinapsi, CA1 regija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stimulacija pri 100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bazalna sinaptička transmisija -&gt; I/O krivulje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/>
              <a:t>presinaptička</a:t>
            </a:r>
            <a:r>
              <a:rPr lang="hr-HR" sz="1200" dirty="0"/>
              <a:t> funkcija -&gt; PPF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/>
              <a:t>glutamatni</a:t>
            </a:r>
            <a:r>
              <a:rPr lang="hr-HR" sz="1200" dirty="0"/>
              <a:t> sustav -&gt; </a:t>
            </a:r>
            <a:r>
              <a:rPr lang="hr-HR" sz="1200" dirty="0" err="1"/>
              <a:t>sEPSC</a:t>
            </a:r>
            <a:r>
              <a:rPr lang="hr-HR" sz="1200" dirty="0"/>
              <a:t>, NMDA, AMPA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GABA mehanizam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E904F-8A0C-4F18-BCB9-4CF51CED8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30" t="70196" r="-1"/>
          <a:stretch/>
        </p:blipFill>
        <p:spPr>
          <a:xfrm>
            <a:off x="4356266" y="2571750"/>
            <a:ext cx="2817519" cy="2402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D5A5CA-1A43-450E-B677-CC6EB6508304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9372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Western </a:t>
            </a:r>
            <a:r>
              <a:rPr lang="hr-HR" dirty="0" err="1"/>
              <a:t>blot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7BE3674-42F1-4CA9-AFEF-1503ED5FA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875986"/>
            <a:ext cx="6335556" cy="2765700"/>
          </a:xfrm>
        </p:spPr>
        <p:txBody>
          <a:bodyPr/>
          <a:lstStyle/>
          <a:p>
            <a:r>
              <a:rPr lang="hr-HR" dirty="0"/>
              <a:t>proteinski ekstrakt</a:t>
            </a:r>
          </a:p>
          <a:p>
            <a:r>
              <a:rPr lang="hr-HR" dirty="0"/>
              <a:t>BCA test</a:t>
            </a:r>
          </a:p>
          <a:p>
            <a:r>
              <a:rPr lang="hr-HR" dirty="0"/>
              <a:t>mjerili klaudin-5 (~ 23 </a:t>
            </a:r>
            <a:r>
              <a:rPr lang="hr-HR" dirty="0" err="1"/>
              <a:t>kDa</a:t>
            </a:r>
            <a:r>
              <a:rPr lang="hr-HR" dirty="0"/>
              <a:t>) i A</a:t>
            </a:r>
            <a:r>
              <a:rPr lang="el-GR" dirty="0">
                <a:cs typeface="Times New Roman" panose="02020603050405020304" pitchFamily="18" charset="0"/>
              </a:rPr>
              <a:t>β</a:t>
            </a:r>
            <a:endParaRPr lang="hr-HR" dirty="0"/>
          </a:p>
          <a:p>
            <a:r>
              <a:rPr lang="hr-HR" dirty="0"/>
              <a:t>12% gel -&gt; PVDF membrana (blokiranje u 5% nemasnom mlijeku)</a:t>
            </a:r>
          </a:p>
          <a:p>
            <a:r>
              <a:rPr lang="hr-HR" dirty="0">
                <a:cs typeface="Times New Roman" panose="02020603050405020304" pitchFamily="18" charset="0"/>
              </a:rPr>
              <a:t>1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r>
              <a:rPr lang="hr-HR" dirty="0" err="1">
                <a:cs typeface="Times New Roman" panose="02020603050405020304" pitchFamily="18" charset="0"/>
              </a:rPr>
              <a:t>Ab</a:t>
            </a:r>
            <a:r>
              <a:rPr lang="hr-HR" dirty="0">
                <a:cs typeface="Times New Roman" panose="02020603050405020304" pitchFamily="18" charset="0"/>
              </a:rPr>
              <a:t>: anti-claudin-5 i </a:t>
            </a:r>
            <a:r>
              <a:rPr lang="hr-HR" dirty="0" err="1">
                <a:cs typeface="Times New Roman" panose="02020603050405020304" pitchFamily="18" charset="0"/>
              </a:rPr>
              <a:t>anti</a:t>
            </a:r>
            <a:r>
              <a:rPr lang="hr-HR" dirty="0">
                <a:cs typeface="Times New Roman" panose="02020603050405020304" pitchFamily="18" charset="0"/>
              </a:rPr>
              <a:t>-A</a:t>
            </a:r>
            <a:r>
              <a:rPr lang="el-GR" dirty="0">
                <a:cs typeface="Times New Roman" panose="02020603050405020304" pitchFamily="18" charset="0"/>
              </a:rPr>
              <a:t>β</a:t>
            </a:r>
            <a:endParaRPr lang="hr-HR" dirty="0">
              <a:cs typeface="Times New Roman" panose="02020603050405020304" pitchFamily="18" charset="0"/>
            </a:endParaRPr>
          </a:p>
          <a:p>
            <a:r>
              <a:rPr lang="hr-HR" dirty="0">
                <a:cs typeface="Times New Roman" panose="02020603050405020304" pitchFamily="18" charset="0"/>
              </a:rPr>
              <a:t>2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r>
              <a:rPr lang="hr-HR" dirty="0" err="1">
                <a:cs typeface="Times New Roman" panose="02020603050405020304" pitchFamily="18" charset="0"/>
              </a:rPr>
              <a:t>Ab</a:t>
            </a:r>
            <a:r>
              <a:rPr lang="hr-HR" dirty="0">
                <a:cs typeface="Times New Roman" panose="02020603050405020304" pitchFamily="18" charset="0"/>
              </a:rPr>
              <a:t>: HRP-konjugirano </a:t>
            </a:r>
            <a:r>
              <a:rPr lang="hr-HR" dirty="0" err="1">
                <a:cs typeface="Times New Roman" panose="02020603050405020304" pitchFamily="18" charset="0"/>
              </a:rPr>
              <a:t>Ab</a:t>
            </a:r>
            <a:endParaRPr lang="hr-HR" dirty="0">
              <a:cs typeface="Times New Roman" panose="02020603050405020304" pitchFamily="18" charset="0"/>
            </a:endParaRPr>
          </a:p>
          <a:p>
            <a:r>
              <a:rPr lang="hr-HR" dirty="0">
                <a:cs typeface="Times New Roman" panose="02020603050405020304" pitchFamily="18" charset="0"/>
              </a:rPr>
              <a:t>Bio-Rad (sustav za snimanje) i </a:t>
            </a:r>
            <a:r>
              <a:rPr lang="hr-HR" dirty="0" err="1">
                <a:cs typeface="Times New Roman" panose="02020603050405020304" pitchFamily="18" charset="0"/>
              </a:rPr>
              <a:t>Image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r>
              <a:rPr lang="hr-HR" dirty="0" err="1">
                <a:cs typeface="Times New Roman" panose="02020603050405020304" pitchFamily="18" charset="0"/>
              </a:rPr>
              <a:t>Lab</a:t>
            </a:r>
            <a:r>
              <a:rPr lang="hr-HR" dirty="0">
                <a:cs typeface="Times New Roman" panose="02020603050405020304" pitchFamily="18" charset="0"/>
              </a:rPr>
              <a:t> (kvantifikacija -&gt; OD trake)</a:t>
            </a:r>
          </a:p>
          <a:p>
            <a:r>
              <a:rPr lang="el-GR" dirty="0">
                <a:cs typeface="Times New Roman" panose="02020603050405020304" pitchFamily="18" charset="0"/>
              </a:rPr>
              <a:t>β</a:t>
            </a:r>
            <a:r>
              <a:rPr lang="hr-HR" dirty="0">
                <a:cs typeface="Times New Roman" panose="02020603050405020304" pitchFamily="18" charset="0"/>
              </a:rPr>
              <a:t>-</a:t>
            </a:r>
            <a:r>
              <a:rPr lang="hr-HR" dirty="0" err="1">
                <a:cs typeface="Times New Roman" panose="02020603050405020304" pitchFamily="18" charset="0"/>
              </a:rPr>
              <a:t>aktin</a:t>
            </a:r>
            <a:r>
              <a:rPr lang="hr-HR" dirty="0">
                <a:cs typeface="Times New Roman" panose="02020603050405020304" pitchFamily="18" charset="0"/>
              </a:rPr>
              <a:t> -&gt; uklanja se razlika u količini uzoraka</a:t>
            </a:r>
            <a:endParaRPr lang="hr-HR" dirty="0"/>
          </a:p>
          <a:p>
            <a:endParaRPr lang="hr-HR" dirty="0"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1CE2EF-981A-4DED-B6C4-70E497466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74" b="71759"/>
          <a:stretch/>
        </p:blipFill>
        <p:spPr>
          <a:xfrm>
            <a:off x="5779911" y="501814"/>
            <a:ext cx="3770489" cy="2863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37D00-47EB-46A0-862F-47C7917D2FF7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6929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Učinak intravenozne injekcije klaudina-5 na učenje i pamćenje AB miševa</a:t>
            </a:r>
            <a:endParaRPr dirty="0"/>
          </a:p>
        </p:txBody>
      </p:sp>
      <p:sp>
        <p:nvSpPr>
          <p:cNvPr id="37" name="Google Shape;230;p42">
            <a:extLst>
              <a:ext uri="{FF2B5EF4-FFF2-40B4-BE49-F238E27FC236}">
                <a16:creationId xmlns:a16="http://schemas.microsoft.com/office/drawing/2014/main" id="{25435AFB-2067-42F6-8ADB-549F0ACD69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452575"/>
            <a:ext cx="7509600" cy="27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/>
              <a:t>Western </a:t>
            </a:r>
            <a:r>
              <a:rPr lang="hr-HR" sz="1200" dirty="0" err="1"/>
              <a:t>blot</a:t>
            </a:r>
            <a:r>
              <a:rPr lang="hr-HR" sz="1200" dirty="0"/>
              <a:t>, APP/PS1 miševi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/>
              <a:t> 1, 2 i 4 </a:t>
            </a:r>
            <a:r>
              <a:rPr lang="el-GR" sz="1200" dirty="0">
                <a:cs typeface="Times New Roman" panose="02020603050405020304" pitchFamily="18" charset="0"/>
              </a:rPr>
              <a:t>μ</a:t>
            </a:r>
            <a:r>
              <a:rPr lang="hr-HR" sz="1200" dirty="0">
                <a:cs typeface="Times New Roman" panose="02020603050405020304" pitchFamily="18" charset="0"/>
              </a:rPr>
              <a:t>M</a:t>
            </a:r>
          </a:p>
          <a:p>
            <a:pPr marL="0" indent="0" algn="l">
              <a:lnSpc>
                <a:spcPct val="150000"/>
              </a:lnSpc>
            </a:pPr>
            <a:endParaRPr lang="hr-HR" sz="1200" dirty="0"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</a:pPr>
            <a:endParaRPr lang="hr-HR" sz="1200" dirty="0"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</a:pPr>
            <a:endParaRPr lang="hr-HR" sz="1200" dirty="0"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</a:pPr>
            <a:endParaRPr lang="hr-HR" sz="1200" dirty="0"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</a:pPr>
            <a:endParaRPr lang="hr-HR" sz="1200" dirty="0"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</a:pPr>
            <a:endParaRPr lang="hr-HR" sz="1200" b="1" dirty="0"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b="1" dirty="0">
                <a:cs typeface="Times New Roman" panose="02020603050405020304" pitchFamily="18" charset="0"/>
              </a:rPr>
              <a:t>APP/PS1 (4 </a:t>
            </a:r>
            <a:r>
              <a:rPr lang="el-GR" sz="1200" b="1" dirty="0">
                <a:cs typeface="Times New Roman" panose="02020603050405020304" pitchFamily="18" charset="0"/>
              </a:rPr>
              <a:t>μ</a:t>
            </a:r>
            <a:r>
              <a:rPr lang="hr-HR" sz="1200" b="1" dirty="0">
                <a:cs typeface="Times New Roman" panose="02020603050405020304" pitchFamily="18" charset="0"/>
              </a:rPr>
              <a:t>M) 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cs typeface="Times New Roman" panose="02020603050405020304" pitchFamily="18" charset="0"/>
              </a:rPr>
              <a:t>MWM  – brže nalaze platformu od APP/PS1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cs typeface="Times New Roman" panose="02020603050405020304" pitchFamily="18" charset="0"/>
              </a:rPr>
              <a:t>CFC – produljenje vremena nepomičnosti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dirty="0">
                <a:cs typeface="Times New Roman" panose="02020603050405020304" pitchFamily="18" charset="0"/>
              </a:rPr>
              <a:t>NOR – povećan interes za novi objekt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1200" dirty="0"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sz="1200" dirty="0"/>
          </a:p>
        </p:txBody>
      </p:sp>
      <p:pic>
        <p:nvPicPr>
          <p:cNvPr id="38" name="Picture 37" descr="A close-up of a test&#10;&#10;AI-generated content may be incorrect.">
            <a:extLst>
              <a:ext uri="{FF2B5EF4-FFF2-40B4-BE49-F238E27FC236}">
                <a16:creationId xmlns:a16="http://schemas.microsoft.com/office/drawing/2014/main" id="{3DBE4964-8E38-4BEC-99E2-A641F525F2BC}"/>
              </a:ext>
            </a:extLst>
          </p:cNvPr>
          <p:cNvPicPr/>
          <p:nvPr/>
        </p:nvPicPr>
        <p:blipFill rotWithShape="1">
          <a:blip r:embed="rId3"/>
          <a:srcRect r="76634"/>
          <a:stretch>
            <a:fillRect/>
          </a:stretch>
        </p:blipFill>
        <p:spPr bwMode="auto">
          <a:xfrm>
            <a:off x="914400" y="2084219"/>
            <a:ext cx="1647825" cy="1648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3CE8EF-108E-426D-918F-437C79A6D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4" y="2084219"/>
            <a:ext cx="2098041" cy="1648460"/>
          </a:xfrm>
          <a:prstGeom prst="rect">
            <a:avLst/>
          </a:prstGeom>
        </p:spPr>
      </p:pic>
      <p:pic>
        <p:nvPicPr>
          <p:cNvPr id="40" name="Picture 39" descr="A close-up of a test&#10;&#10;AI-generated content may be incorrect.">
            <a:extLst>
              <a:ext uri="{FF2B5EF4-FFF2-40B4-BE49-F238E27FC236}">
                <a16:creationId xmlns:a16="http://schemas.microsoft.com/office/drawing/2014/main" id="{DA28722A-D9CD-4DF1-8DF2-40CED07DF676}"/>
              </a:ext>
            </a:extLst>
          </p:cNvPr>
          <p:cNvPicPr/>
          <p:nvPr/>
        </p:nvPicPr>
        <p:blipFill rotWithShape="1">
          <a:blip r:embed="rId3"/>
          <a:srcRect l="76520"/>
          <a:stretch>
            <a:fillRect/>
          </a:stretch>
        </p:blipFill>
        <p:spPr bwMode="auto">
          <a:xfrm>
            <a:off x="4572000" y="2084219"/>
            <a:ext cx="1647824" cy="1648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Slika 1">
            <a:extLst>
              <a:ext uri="{FF2B5EF4-FFF2-40B4-BE49-F238E27FC236}">
                <a16:creationId xmlns:a16="http://schemas.microsoft.com/office/drawing/2014/main" id="{38C6CC1D-53EB-4BA9-A81D-A8BCA22B272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14518" y="1963718"/>
            <a:ext cx="1909482" cy="1889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FE08D4-221D-4025-ADDB-ACC4C5649DED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/>
          <p:nvPr/>
        </p:nvSpPr>
        <p:spPr>
          <a:xfrm rot="10800000">
            <a:off x="-10193962" y="-4404443"/>
            <a:ext cx="97828" cy="71043"/>
          </a:xfrm>
          <a:custGeom>
            <a:avLst/>
            <a:gdLst/>
            <a:ahLst/>
            <a:cxnLst/>
            <a:rect l="l" t="t" r="r" b="b"/>
            <a:pathLst>
              <a:path w="10891" h="7909" extrusionOk="0">
                <a:moveTo>
                  <a:pt x="1188" y="1567"/>
                </a:moveTo>
                <a:lnTo>
                  <a:pt x="1289" y="1580"/>
                </a:lnTo>
                <a:lnTo>
                  <a:pt x="1390" y="1592"/>
                </a:lnTo>
                <a:lnTo>
                  <a:pt x="1516" y="1618"/>
                </a:lnTo>
                <a:lnTo>
                  <a:pt x="1643" y="1668"/>
                </a:lnTo>
                <a:lnTo>
                  <a:pt x="1782" y="1719"/>
                </a:lnTo>
                <a:lnTo>
                  <a:pt x="1946" y="1794"/>
                </a:lnTo>
                <a:lnTo>
                  <a:pt x="2034" y="1908"/>
                </a:lnTo>
                <a:lnTo>
                  <a:pt x="2123" y="2009"/>
                </a:lnTo>
                <a:lnTo>
                  <a:pt x="2199" y="2136"/>
                </a:lnTo>
                <a:lnTo>
                  <a:pt x="2274" y="2249"/>
                </a:lnTo>
                <a:lnTo>
                  <a:pt x="2337" y="2376"/>
                </a:lnTo>
                <a:lnTo>
                  <a:pt x="2401" y="2502"/>
                </a:lnTo>
                <a:lnTo>
                  <a:pt x="2451" y="2628"/>
                </a:lnTo>
                <a:lnTo>
                  <a:pt x="2489" y="2767"/>
                </a:lnTo>
                <a:lnTo>
                  <a:pt x="2578" y="3020"/>
                </a:lnTo>
                <a:lnTo>
                  <a:pt x="2653" y="3285"/>
                </a:lnTo>
                <a:lnTo>
                  <a:pt x="2716" y="3550"/>
                </a:lnTo>
                <a:lnTo>
                  <a:pt x="2767" y="3816"/>
                </a:lnTo>
                <a:lnTo>
                  <a:pt x="2805" y="4081"/>
                </a:lnTo>
                <a:lnTo>
                  <a:pt x="2843" y="4359"/>
                </a:lnTo>
                <a:lnTo>
                  <a:pt x="2881" y="4889"/>
                </a:lnTo>
                <a:lnTo>
                  <a:pt x="2893" y="4990"/>
                </a:lnTo>
                <a:lnTo>
                  <a:pt x="2931" y="5066"/>
                </a:lnTo>
                <a:lnTo>
                  <a:pt x="2982" y="5129"/>
                </a:lnTo>
                <a:lnTo>
                  <a:pt x="3032" y="5193"/>
                </a:lnTo>
                <a:lnTo>
                  <a:pt x="3057" y="5208"/>
                </a:lnTo>
                <a:lnTo>
                  <a:pt x="3057" y="5208"/>
                </a:lnTo>
                <a:lnTo>
                  <a:pt x="2994" y="5231"/>
                </a:lnTo>
                <a:lnTo>
                  <a:pt x="2843" y="5294"/>
                </a:lnTo>
                <a:lnTo>
                  <a:pt x="2679" y="5369"/>
                </a:lnTo>
                <a:lnTo>
                  <a:pt x="2620" y="5404"/>
                </a:lnTo>
                <a:lnTo>
                  <a:pt x="2620" y="5404"/>
                </a:lnTo>
                <a:lnTo>
                  <a:pt x="2274" y="4978"/>
                </a:lnTo>
                <a:lnTo>
                  <a:pt x="1895" y="4498"/>
                </a:lnTo>
                <a:lnTo>
                  <a:pt x="1554" y="4005"/>
                </a:lnTo>
                <a:lnTo>
                  <a:pt x="1390" y="3752"/>
                </a:lnTo>
                <a:lnTo>
                  <a:pt x="1226" y="3500"/>
                </a:lnTo>
                <a:lnTo>
                  <a:pt x="1112" y="3348"/>
                </a:lnTo>
                <a:lnTo>
                  <a:pt x="1011" y="3171"/>
                </a:lnTo>
                <a:lnTo>
                  <a:pt x="923" y="2982"/>
                </a:lnTo>
                <a:lnTo>
                  <a:pt x="847" y="2792"/>
                </a:lnTo>
                <a:lnTo>
                  <a:pt x="784" y="2590"/>
                </a:lnTo>
                <a:lnTo>
                  <a:pt x="746" y="2401"/>
                </a:lnTo>
                <a:lnTo>
                  <a:pt x="720" y="2211"/>
                </a:lnTo>
                <a:lnTo>
                  <a:pt x="720" y="2047"/>
                </a:lnTo>
                <a:lnTo>
                  <a:pt x="733" y="1959"/>
                </a:lnTo>
                <a:lnTo>
                  <a:pt x="746" y="1895"/>
                </a:lnTo>
                <a:lnTo>
                  <a:pt x="771" y="1820"/>
                </a:lnTo>
                <a:lnTo>
                  <a:pt x="809" y="1757"/>
                </a:lnTo>
                <a:lnTo>
                  <a:pt x="847" y="1706"/>
                </a:lnTo>
                <a:lnTo>
                  <a:pt x="897" y="1655"/>
                </a:lnTo>
                <a:lnTo>
                  <a:pt x="960" y="1618"/>
                </a:lnTo>
                <a:lnTo>
                  <a:pt x="1024" y="1592"/>
                </a:lnTo>
                <a:lnTo>
                  <a:pt x="1099" y="1580"/>
                </a:lnTo>
                <a:lnTo>
                  <a:pt x="1188" y="1567"/>
                </a:lnTo>
                <a:close/>
                <a:moveTo>
                  <a:pt x="4498" y="759"/>
                </a:moveTo>
                <a:lnTo>
                  <a:pt x="4536" y="784"/>
                </a:lnTo>
                <a:lnTo>
                  <a:pt x="4586" y="809"/>
                </a:lnTo>
                <a:lnTo>
                  <a:pt x="4637" y="847"/>
                </a:lnTo>
                <a:lnTo>
                  <a:pt x="4675" y="898"/>
                </a:lnTo>
                <a:lnTo>
                  <a:pt x="4763" y="1011"/>
                </a:lnTo>
                <a:lnTo>
                  <a:pt x="4839" y="1163"/>
                </a:lnTo>
                <a:lnTo>
                  <a:pt x="4902" y="1327"/>
                </a:lnTo>
                <a:lnTo>
                  <a:pt x="4965" y="1504"/>
                </a:lnTo>
                <a:lnTo>
                  <a:pt x="5066" y="1832"/>
                </a:lnTo>
                <a:lnTo>
                  <a:pt x="5130" y="2085"/>
                </a:lnTo>
                <a:lnTo>
                  <a:pt x="5155" y="2199"/>
                </a:lnTo>
                <a:lnTo>
                  <a:pt x="5155" y="2502"/>
                </a:lnTo>
                <a:lnTo>
                  <a:pt x="5130" y="2792"/>
                </a:lnTo>
                <a:lnTo>
                  <a:pt x="5104" y="3096"/>
                </a:lnTo>
                <a:lnTo>
                  <a:pt x="5066" y="3399"/>
                </a:lnTo>
                <a:lnTo>
                  <a:pt x="5016" y="3715"/>
                </a:lnTo>
                <a:lnTo>
                  <a:pt x="4967" y="4018"/>
                </a:lnTo>
                <a:lnTo>
                  <a:pt x="4940" y="4131"/>
                </a:lnTo>
                <a:lnTo>
                  <a:pt x="4826" y="4662"/>
                </a:lnTo>
                <a:lnTo>
                  <a:pt x="4814" y="4763"/>
                </a:lnTo>
                <a:lnTo>
                  <a:pt x="4826" y="4852"/>
                </a:lnTo>
                <a:lnTo>
                  <a:pt x="4852" y="4927"/>
                </a:lnTo>
                <a:lnTo>
                  <a:pt x="4889" y="4990"/>
                </a:lnTo>
                <a:lnTo>
                  <a:pt x="4940" y="5054"/>
                </a:lnTo>
                <a:lnTo>
                  <a:pt x="5003" y="5092"/>
                </a:lnTo>
                <a:lnTo>
                  <a:pt x="5066" y="5129"/>
                </a:lnTo>
                <a:lnTo>
                  <a:pt x="5142" y="5155"/>
                </a:lnTo>
                <a:lnTo>
                  <a:pt x="5218" y="5167"/>
                </a:lnTo>
                <a:lnTo>
                  <a:pt x="5294" y="5167"/>
                </a:lnTo>
                <a:lnTo>
                  <a:pt x="5370" y="5155"/>
                </a:lnTo>
                <a:lnTo>
                  <a:pt x="5433" y="5117"/>
                </a:lnTo>
                <a:lnTo>
                  <a:pt x="5509" y="5079"/>
                </a:lnTo>
                <a:lnTo>
                  <a:pt x="5559" y="5016"/>
                </a:lnTo>
                <a:lnTo>
                  <a:pt x="5610" y="4940"/>
                </a:lnTo>
                <a:lnTo>
                  <a:pt x="5635" y="4852"/>
                </a:lnTo>
                <a:lnTo>
                  <a:pt x="5761" y="4334"/>
                </a:lnTo>
                <a:lnTo>
                  <a:pt x="5790" y="4175"/>
                </a:lnTo>
                <a:lnTo>
                  <a:pt x="5790" y="4175"/>
                </a:lnTo>
                <a:lnTo>
                  <a:pt x="5862" y="3929"/>
                </a:lnTo>
                <a:lnTo>
                  <a:pt x="5963" y="3626"/>
                </a:lnTo>
                <a:lnTo>
                  <a:pt x="6064" y="3323"/>
                </a:lnTo>
                <a:lnTo>
                  <a:pt x="6191" y="3032"/>
                </a:lnTo>
                <a:lnTo>
                  <a:pt x="6317" y="2742"/>
                </a:lnTo>
                <a:lnTo>
                  <a:pt x="6456" y="2451"/>
                </a:lnTo>
                <a:lnTo>
                  <a:pt x="6519" y="2338"/>
                </a:lnTo>
                <a:lnTo>
                  <a:pt x="6582" y="2211"/>
                </a:lnTo>
                <a:lnTo>
                  <a:pt x="6658" y="2098"/>
                </a:lnTo>
                <a:lnTo>
                  <a:pt x="6734" y="1984"/>
                </a:lnTo>
                <a:lnTo>
                  <a:pt x="6822" y="1870"/>
                </a:lnTo>
                <a:lnTo>
                  <a:pt x="6911" y="1782"/>
                </a:lnTo>
                <a:lnTo>
                  <a:pt x="7012" y="1719"/>
                </a:lnTo>
                <a:lnTo>
                  <a:pt x="7100" y="1668"/>
                </a:lnTo>
                <a:lnTo>
                  <a:pt x="7189" y="1655"/>
                </a:lnTo>
                <a:lnTo>
                  <a:pt x="7227" y="1655"/>
                </a:lnTo>
                <a:lnTo>
                  <a:pt x="7277" y="1668"/>
                </a:lnTo>
                <a:lnTo>
                  <a:pt x="7315" y="1693"/>
                </a:lnTo>
                <a:lnTo>
                  <a:pt x="7353" y="1719"/>
                </a:lnTo>
                <a:lnTo>
                  <a:pt x="7391" y="1757"/>
                </a:lnTo>
                <a:lnTo>
                  <a:pt x="7416" y="1807"/>
                </a:lnTo>
                <a:lnTo>
                  <a:pt x="7479" y="1946"/>
                </a:lnTo>
                <a:lnTo>
                  <a:pt x="7530" y="2136"/>
                </a:lnTo>
                <a:lnTo>
                  <a:pt x="7555" y="2363"/>
                </a:lnTo>
                <a:lnTo>
                  <a:pt x="7568" y="2666"/>
                </a:lnTo>
                <a:lnTo>
                  <a:pt x="7543" y="2818"/>
                </a:lnTo>
                <a:lnTo>
                  <a:pt x="7492" y="2969"/>
                </a:lnTo>
                <a:lnTo>
                  <a:pt x="7441" y="3121"/>
                </a:lnTo>
                <a:lnTo>
                  <a:pt x="7378" y="3272"/>
                </a:lnTo>
                <a:lnTo>
                  <a:pt x="7227" y="3563"/>
                </a:lnTo>
                <a:lnTo>
                  <a:pt x="7062" y="3841"/>
                </a:lnTo>
                <a:lnTo>
                  <a:pt x="6886" y="4157"/>
                </a:lnTo>
                <a:lnTo>
                  <a:pt x="6671" y="4460"/>
                </a:lnTo>
                <a:lnTo>
                  <a:pt x="6456" y="4750"/>
                </a:lnTo>
                <a:lnTo>
                  <a:pt x="6229" y="5041"/>
                </a:lnTo>
                <a:lnTo>
                  <a:pt x="6178" y="5117"/>
                </a:lnTo>
                <a:lnTo>
                  <a:pt x="6140" y="5205"/>
                </a:lnTo>
                <a:lnTo>
                  <a:pt x="6128" y="5281"/>
                </a:lnTo>
                <a:lnTo>
                  <a:pt x="6128" y="5357"/>
                </a:lnTo>
                <a:lnTo>
                  <a:pt x="6153" y="5433"/>
                </a:lnTo>
                <a:lnTo>
                  <a:pt x="6178" y="5496"/>
                </a:lnTo>
                <a:lnTo>
                  <a:pt x="6216" y="5572"/>
                </a:lnTo>
                <a:lnTo>
                  <a:pt x="6267" y="5622"/>
                </a:lnTo>
                <a:lnTo>
                  <a:pt x="6317" y="5673"/>
                </a:lnTo>
                <a:lnTo>
                  <a:pt x="6393" y="5698"/>
                </a:lnTo>
                <a:lnTo>
                  <a:pt x="6456" y="5723"/>
                </a:lnTo>
                <a:lnTo>
                  <a:pt x="6532" y="5736"/>
                </a:lnTo>
                <a:lnTo>
                  <a:pt x="6608" y="5736"/>
                </a:lnTo>
                <a:lnTo>
                  <a:pt x="6683" y="5711"/>
                </a:lnTo>
                <a:lnTo>
                  <a:pt x="6759" y="5673"/>
                </a:lnTo>
                <a:lnTo>
                  <a:pt x="6835" y="5609"/>
                </a:lnTo>
                <a:lnTo>
                  <a:pt x="7265" y="5180"/>
                </a:lnTo>
                <a:lnTo>
                  <a:pt x="7694" y="4776"/>
                </a:lnTo>
                <a:lnTo>
                  <a:pt x="7922" y="4586"/>
                </a:lnTo>
                <a:lnTo>
                  <a:pt x="8149" y="4397"/>
                </a:lnTo>
                <a:lnTo>
                  <a:pt x="8402" y="4207"/>
                </a:lnTo>
                <a:lnTo>
                  <a:pt x="8654" y="4030"/>
                </a:lnTo>
                <a:lnTo>
                  <a:pt x="8831" y="3967"/>
                </a:lnTo>
                <a:lnTo>
                  <a:pt x="8995" y="3904"/>
                </a:lnTo>
                <a:lnTo>
                  <a:pt x="9147" y="3866"/>
                </a:lnTo>
                <a:lnTo>
                  <a:pt x="9286" y="3828"/>
                </a:lnTo>
                <a:lnTo>
                  <a:pt x="9412" y="3803"/>
                </a:lnTo>
                <a:lnTo>
                  <a:pt x="9539" y="3790"/>
                </a:lnTo>
                <a:lnTo>
                  <a:pt x="9640" y="3790"/>
                </a:lnTo>
                <a:lnTo>
                  <a:pt x="9728" y="3803"/>
                </a:lnTo>
                <a:lnTo>
                  <a:pt x="9817" y="3828"/>
                </a:lnTo>
                <a:lnTo>
                  <a:pt x="9892" y="3854"/>
                </a:lnTo>
                <a:lnTo>
                  <a:pt x="9956" y="3879"/>
                </a:lnTo>
                <a:lnTo>
                  <a:pt x="10006" y="3917"/>
                </a:lnTo>
                <a:lnTo>
                  <a:pt x="10044" y="3967"/>
                </a:lnTo>
                <a:lnTo>
                  <a:pt x="10082" y="4018"/>
                </a:lnTo>
                <a:lnTo>
                  <a:pt x="10107" y="4081"/>
                </a:lnTo>
                <a:lnTo>
                  <a:pt x="10132" y="4131"/>
                </a:lnTo>
                <a:lnTo>
                  <a:pt x="10132" y="4207"/>
                </a:lnTo>
                <a:lnTo>
                  <a:pt x="10132" y="4270"/>
                </a:lnTo>
                <a:lnTo>
                  <a:pt x="10120" y="4409"/>
                </a:lnTo>
                <a:lnTo>
                  <a:pt x="10069" y="4561"/>
                </a:lnTo>
                <a:lnTo>
                  <a:pt x="9993" y="4700"/>
                </a:lnTo>
                <a:lnTo>
                  <a:pt x="9905" y="4839"/>
                </a:lnTo>
                <a:lnTo>
                  <a:pt x="9791" y="4965"/>
                </a:lnTo>
                <a:lnTo>
                  <a:pt x="9665" y="5066"/>
                </a:lnTo>
                <a:lnTo>
                  <a:pt x="9513" y="5155"/>
                </a:lnTo>
                <a:lnTo>
                  <a:pt x="9324" y="5268"/>
                </a:lnTo>
                <a:lnTo>
                  <a:pt x="9122" y="5369"/>
                </a:lnTo>
                <a:lnTo>
                  <a:pt x="8920" y="5458"/>
                </a:lnTo>
                <a:lnTo>
                  <a:pt x="8705" y="5546"/>
                </a:lnTo>
                <a:lnTo>
                  <a:pt x="8452" y="5647"/>
                </a:lnTo>
                <a:lnTo>
                  <a:pt x="8187" y="5736"/>
                </a:lnTo>
                <a:lnTo>
                  <a:pt x="7922" y="5824"/>
                </a:lnTo>
                <a:lnTo>
                  <a:pt x="7656" y="5900"/>
                </a:lnTo>
                <a:lnTo>
                  <a:pt x="7126" y="6039"/>
                </a:lnTo>
                <a:lnTo>
                  <a:pt x="6595" y="6153"/>
                </a:lnTo>
                <a:lnTo>
                  <a:pt x="6519" y="6178"/>
                </a:lnTo>
                <a:lnTo>
                  <a:pt x="6431" y="6191"/>
                </a:lnTo>
                <a:lnTo>
                  <a:pt x="6355" y="6228"/>
                </a:lnTo>
                <a:lnTo>
                  <a:pt x="6330" y="6254"/>
                </a:lnTo>
                <a:lnTo>
                  <a:pt x="6325" y="6258"/>
                </a:lnTo>
                <a:lnTo>
                  <a:pt x="6325" y="6258"/>
                </a:lnTo>
                <a:lnTo>
                  <a:pt x="6330" y="6241"/>
                </a:lnTo>
                <a:lnTo>
                  <a:pt x="6342" y="6191"/>
                </a:lnTo>
                <a:lnTo>
                  <a:pt x="6355" y="6140"/>
                </a:lnTo>
                <a:lnTo>
                  <a:pt x="6342" y="6077"/>
                </a:lnTo>
                <a:lnTo>
                  <a:pt x="6330" y="6026"/>
                </a:lnTo>
                <a:lnTo>
                  <a:pt x="6304" y="5976"/>
                </a:lnTo>
                <a:lnTo>
                  <a:pt x="6267" y="5925"/>
                </a:lnTo>
                <a:lnTo>
                  <a:pt x="6216" y="5887"/>
                </a:lnTo>
                <a:lnTo>
                  <a:pt x="5850" y="5660"/>
                </a:lnTo>
                <a:lnTo>
                  <a:pt x="5660" y="5559"/>
                </a:lnTo>
                <a:lnTo>
                  <a:pt x="5483" y="5458"/>
                </a:lnTo>
                <a:lnTo>
                  <a:pt x="5294" y="5369"/>
                </a:lnTo>
                <a:lnTo>
                  <a:pt x="5117" y="5294"/>
                </a:lnTo>
                <a:lnTo>
                  <a:pt x="4927" y="5231"/>
                </a:lnTo>
                <a:lnTo>
                  <a:pt x="4738" y="5167"/>
                </a:lnTo>
                <a:lnTo>
                  <a:pt x="4548" y="5129"/>
                </a:lnTo>
                <a:lnTo>
                  <a:pt x="4359" y="5092"/>
                </a:lnTo>
                <a:lnTo>
                  <a:pt x="4157" y="5066"/>
                </a:lnTo>
                <a:lnTo>
                  <a:pt x="3967" y="5066"/>
                </a:lnTo>
                <a:lnTo>
                  <a:pt x="3765" y="5079"/>
                </a:lnTo>
                <a:lnTo>
                  <a:pt x="3674" y="5084"/>
                </a:lnTo>
                <a:lnTo>
                  <a:pt x="3674" y="5084"/>
                </a:lnTo>
                <a:lnTo>
                  <a:pt x="3702" y="5028"/>
                </a:lnTo>
                <a:lnTo>
                  <a:pt x="3715" y="4953"/>
                </a:lnTo>
                <a:lnTo>
                  <a:pt x="3727" y="4852"/>
                </a:lnTo>
                <a:lnTo>
                  <a:pt x="3689" y="4391"/>
                </a:lnTo>
                <a:lnTo>
                  <a:pt x="3677" y="3942"/>
                </a:lnTo>
                <a:lnTo>
                  <a:pt x="3664" y="3475"/>
                </a:lnTo>
                <a:lnTo>
                  <a:pt x="3689" y="3007"/>
                </a:lnTo>
                <a:lnTo>
                  <a:pt x="3727" y="2540"/>
                </a:lnTo>
                <a:lnTo>
                  <a:pt x="3765" y="2312"/>
                </a:lnTo>
                <a:lnTo>
                  <a:pt x="3803" y="2085"/>
                </a:lnTo>
                <a:lnTo>
                  <a:pt x="3854" y="1870"/>
                </a:lnTo>
                <a:lnTo>
                  <a:pt x="3917" y="1643"/>
                </a:lnTo>
                <a:lnTo>
                  <a:pt x="3980" y="1428"/>
                </a:lnTo>
                <a:lnTo>
                  <a:pt x="4068" y="1213"/>
                </a:lnTo>
                <a:lnTo>
                  <a:pt x="4119" y="1100"/>
                </a:lnTo>
                <a:lnTo>
                  <a:pt x="4182" y="986"/>
                </a:lnTo>
                <a:lnTo>
                  <a:pt x="4233" y="910"/>
                </a:lnTo>
                <a:lnTo>
                  <a:pt x="4283" y="847"/>
                </a:lnTo>
                <a:lnTo>
                  <a:pt x="4346" y="796"/>
                </a:lnTo>
                <a:lnTo>
                  <a:pt x="4397" y="771"/>
                </a:lnTo>
                <a:lnTo>
                  <a:pt x="4447" y="759"/>
                </a:lnTo>
                <a:close/>
                <a:moveTo>
                  <a:pt x="4182" y="5711"/>
                </a:moveTo>
                <a:lnTo>
                  <a:pt x="4346" y="5736"/>
                </a:lnTo>
                <a:lnTo>
                  <a:pt x="4523" y="5761"/>
                </a:lnTo>
                <a:lnTo>
                  <a:pt x="4687" y="5812"/>
                </a:lnTo>
                <a:lnTo>
                  <a:pt x="4852" y="5862"/>
                </a:lnTo>
                <a:lnTo>
                  <a:pt x="5016" y="5925"/>
                </a:lnTo>
                <a:lnTo>
                  <a:pt x="5332" y="6077"/>
                </a:lnTo>
                <a:lnTo>
                  <a:pt x="5647" y="6228"/>
                </a:lnTo>
                <a:lnTo>
                  <a:pt x="5938" y="6405"/>
                </a:lnTo>
                <a:lnTo>
                  <a:pt x="5989" y="6431"/>
                </a:lnTo>
                <a:lnTo>
                  <a:pt x="6052" y="6443"/>
                </a:lnTo>
                <a:lnTo>
                  <a:pt x="6102" y="6443"/>
                </a:lnTo>
                <a:lnTo>
                  <a:pt x="6165" y="6431"/>
                </a:lnTo>
                <a:lnTo>
                  <a:pt x="6186" y="6424"/>
                </a:lnTo>
                <a:lnTo>
                  <a:pt x="6186" y="6424"/>
                </a:lnTo>
                <a:lnTo>
                  <a:pt x="6077" y="6557"/>
                </a:lnTo>
                <a:lnTo>
                  <a:pt x="5963" y="6671"/>
                </a:lnTo>
                <a:lnTo>
                  <a:pt x="5837" y="6772"/>
                </a:lnTo>
                <a:lnTo>
                  <a:pt x="5711" y="6873"/>
                </a:lnTo>
                <a:lnTo>
                  <a:pt x="5572" y="6949"/>
                </a:lnTo>
                <a:lnTo>
                  <a:pt x="5433" y="7024"/>
                </a:lnTo>
                <a:lnTo>
                  <a:pt x="5294" y="7088"/>
                </a:lnTo>
                <a:lnTo>
                  <a:pt x="5155" y="7125"/>
                </a:lnTo>
                <a:lnTo>
                  <a:pt x="5003" y="7163"/>
                </a:lnTo>
                <a:lnTo>
                  <a:pt x="4852" y="7189"/>
                </a:lnTo>
                <a:lnTo>
                  <a:pt x="4687" y="7201"/>
                </a:lnTo>
                <a:lnTo>
                  <a:pt x="4536" y="7214"/>
                </a:lnTo>
                <a:lnTo>
                  <a:pt x="4371" y="7201"/>
                </a:lnTo>
                <a:lnTo>
                  <a:pt x="4195" y="7189"/>
                </a:lnTo>
                <a:lnTo>
                  <a:pt x="4018" y="7151"/>
                </a:lnTo>
                <a:lnTo>
                  <a:pt x="3765" y="7100"/>
                </a:lnTo>
                <a:lnTo>
                  <a:pt x="3550" y="7024"/>
                </a:lnTo>
                <a:lnTo>
                  <a:pt x="3361" y="6949"/>
                </a:lnTo>
                <a:lnTo>
                  <a:pt x="3209" y="6873"/>
                </a:lnTo>
                <a:lnTo>
                  <a:pt x="3083" y="6784"/>
                </a:lnTo>
                <a:lnTo>
                  <a:pt x="2994" y="6683"/>
                </a:lnTo>
                <a:lnTo>
                  <a:pt x="2931" y="6595"/>
                </a:lnTo>
                <a:lnTo>
                  <a:pt x="2893" y="6494"/>
                </a:lnTo>
                <a:lnTo>
                  <a:pt x="2881" y="6393"/>
                </a:lnTo>
                <a:lnTo>
                  <a:pt x="2881" y="6304"/>
                </a:lnTo>
                <a:lnTo>
                  <a:pt x="2919" y="6216"/>
                </a:lnTo>
                <a:lnTo>
                  <a:pt x="2969" y="6127"/>
                </a:lnTo>
                <a:lnTo>
                  <a:pt x="3032" y="6039"/>
                </a:lnTo>
                <a:lnTo>
                  <a:pt x="3121" y="5963"/>
                </a:lnTo>
                <a:lnTo>
                  <a:pt x="3222" y="5900"/>
                </a:lnTo>
                <a:lnTo>
                  <a:pt x="3336" y="5837"/>
                </a:lnTo>
                <a:lnTo>
                  <a:pt x="3500" y="5786"/>
                </a:lnTo>
                <a:lnTo>
                  <a:pt x="3677" y="5736"/>
                </a:lnTo>
                <a:lnTo>
                  <a:pt x="3841" y="5711"/>
                </a:lnTo>
                <a:close/>
                <a:moveTo>
                  <a:pt x="4599" y="1"/>
                </a:moveTo>
                <a:lnTo>
                  <a:pt x="4409" y="13"/>
                </a:lnTo>
                <a:lnTo>
                  <a:pt x="4245" y="38"/>
                </a:lnTo>
                <a:lnTo>
                  <a:pt x="4081" y="89"/>
                </a:lnTo>
                <a:lnTo>
                  <a:pt x="3929" y="165"/>
                </a:lnTo>
                <a:lnTo>
                  <a:pt x="3790" y="241"/>
                </a:lnTo>
                <a:lnTo>
                  <a:pt x="3677" y="342"/>
                </a:lnTo>
                <a:lnTo>
                  <a:pt x="3550" y="455"/>
                </a:lnTo>
                <a:lnTo>
                  <a:pt x="3449" y="582"/>
                </a:lnTo>
                <a:lnTo>
                  <a:pt x="3361" y="721"/>
                </a:lnTo>
                <a:lnTo>
                  <a:pt x="3272" y="872"/>
                </a:lnTo>
                <a:lnTo>
                  <a:pt x="3197" y="1024"/>
                </a:lnTo>
                <a:lnTo>
                  <a:pt x="3133" y="1201"/>
                </a:lnTo>
                <a:lnTo>
                  <a:pt x="3070" y="1378"/>
                </a:lnTo>
                <a:lnTo>
                  <a:pt x="3020" y="1554"/>
                </a:lnTo>
                <a:lnTo>
                  <a:pt x="2969" y="1744"/>
                </a:lnTo>
                <a:lnTo>
                  <a:pt x="2965" y="1766"/>
                </a:lnTo>
                <a:lnTo>
                  <a:pt x="2965" y="1766"/>
                </a:lnTo>
                <a:lnTo>
                  <a:pt x="2944" y="1731"/>
                </a:lnTo>
                <a:lnTo>
                  <a:pt x="2855" y="1592"/>
                </a:lnTo>
                <a:lnTo>
                  <a:pt x="2754" y="1479"/>
                </a:lnTo>
                <a:lnTo>
                  <a:pt x="2653" y="1365"/>
                </a:lnTo>
                <a:lnTo>
                  <a:pt x="2552" y="1251"/>
                </a:lnTo>
                <a:lnTo>
                  <a:pt x="2439" y="1163"/>
                </a:lnTo>
                <a:lnTo>
                  <a:pt x="2312" y="1074"/>
                </a:lnTo>
                <a:lnTo>
                  <a:pt x="2186" y="999"/>
                </a:lnTo>
                <a:lnTo>
                  <a:pt x="2047" y="923"/>
                </a:lnTo>
                <a:lnTo>
                  <a:pt x="1895" y="872"/>
                </a:lnTo>
                <a:lnTo>
                  <a:pt x="1744" y="822"/>
                </a:lnTo>
                <a:lnTo>
                  <a:pt x="1579" y="796"/>
                </a:lnTo>
                <a:lnTo>
                  <a:pt x="1415" y="771"/>
                </a:lnTo>
                <a:lnTo>
                  <a:pt x="1276" y="771"/>
                </a:lnTo>
                <a:lnTo>
                  <a:pt x="1137" y="784"/>
                </a:lnTo>
                <a:lnTo>
                  <a:pt x="998" y="822"/>
                </a:lnTo>
                <a:lnTo>
                  <a:pt x="872" y="860"/>
                </a:lnTo>
                <a:lnTo>
                  <a:pt x="746" y="923"/>
                </a:lnTo>
                <a:lnTo>
                  <a:pt x="632" y="986"/>
                </a:lnTo>
                <a:lnTo>
                  <a:pt x="518" y="1074"/>
                </a:lnTo>
                <a:lnTo>
                  <a:pt x="417" y="1163"/>
                </a:lnTo>
                <a:lnTo>
                  <a:pt x="316" y="1264"/>
                </a:lnTo>
                <a:lnTo>
                  <a:pt x="240" y="1378"/>
                </a:lnTo>
                <a:lnTo>
                  <a:pt x="164" y="1491"/>
                </a:lnTo>
                <a:lnTo>
                  <a:pt x="101" y="1618"/>
                </a:lnTo>
                <a:lnTo>
                  <a:pt x="51" y="1744"/>
                </a:lnTo>
                <a:lnTo>
                  <a:pt x="13" y="1870"/>
                </a:lnTo>
                <a:lnTo>
                  <a:pt x="0" y="2009"/>
                </a:lnTo>
                <a:lnTo>
                  <a:pt x="0" y="2148"/>
                </a:lnTo>
                <a:lnTo>
                  <a:pt x="13" y="2426"/>
                </a:lnTo>
                <a:lnTo>
                  <a:pt x="63" y="2691"/>
                </a:lnTo>
                <a:lnTo>
                  <a:pt x="114" y="2969"/>
                </a:lnTo>
                <a:lnTo>
                  <a:pt x="190" y="3235"/>
                </a:lnTo>
                <a:lnTo>
                  <a:pt x="291" y="3487"/>
                </a:lnTo>
                <a:lnTo>
                  <a:pt x="405" y="3740"/>
                </a:lnTo>
                <a:lnTo>
                  <a:pt x="531" y="3980"/>
                </a:lnTo>
                <a:lnTo>
                  <a:pt x="657" y="4220"/>
                </a:lnTo>
                <a:lnTo>
                  <a:pt x="809" y="4460"/>
                </a:lnTo>
                <a:lnTo>
                  <a:pt x="973" y="4687"/>
                </a:lnTo>
                <a:lnTo>
                  <a:pt x="1137" y="4915"/>
                </a:lnTo>
                <a:lnTo>
                  <a:pt x="1314" y="5129"/>
                </a:lnTo>
                <a:lnTo>
                  <a:pt x="1491" y="5332"/>
                </a:lnTo>
                <a:lnTo>
                  <a:pt x="1681" y="5546"/>
                </a:lnTo>
                <a:lnTo>
                  <a:pt x="2072" y="5938"/>
                </a:lnTo>
                <a:lnTo>
                  <a:pt x="2123" y="5976"/>
                </a:lnTo>
                <a:lnTo>
                  <a:pt x="2186" y="6014"/>
                </a:lnTo>
                <a:lnTo>
                  <a:pt x="2254" y="6025"/>
                </a:lnTo>
                <a:lnTo>
                  <a:pt x="2254" y="6025"/>
                </a:lnTo>
                <a:lnTo>
                  <a:pt x="2287" y="6191"/>
                </a:lnTo>
                <a:lnTo>
                  <a:pt x="2350" y="6380"/>
                </a:lnTo>
                <a:lnTo>
                  <a:pt x="2413" y="6557"/>
                </a:lnTo>
                <a:lnTo>
                  <a:pt x="2502" y="6721"/>
                </a:lnTo>
                <a:lnTo>
                  <a:pt x="2590" y="6873"/>
                </a:lnTo>
                <a:lnTo>
                  <a:pt x="2679" y="7012"/>
                </a:lnTo>
                <a:lnTo>
                  <a:pt x="2792" y="7138"/>
                </a:lnTo>
                <a:lnTo>
                  <a:pt x="2906" y="7264"/>
                </a:lnTo>
                <a:lnTo>
                  <a:pt x="3020" y="7378"/>
                </a:lnTo>
                <a:lnTo>
                  <a:pt x="3146" y="7479"/>
                </a:lnTo>
                <a:lnTo>
                  <a:pt x="3285" y="7568"/>
                </a:lnTo>
                <a:lnTo>
                  <a:pt x="3424" y="7643"/>
                </a:lnTo>
                <a:lnTo>
                  <a:pt x="3576" y="7719"/>
                </a:lnTo>
                <a:lnTo>
                  <a:pt x="3727" y="7770"/>
                </a:lnTo>
                <a:lnTo>
                  <a:pt x="3879" y="7820"/>
                </a:lnTo>
                <a:lnTo>
                  <a:pt x="4030" y="7858"/>
                </a:lnTo>
                <a:lnTo>
                  <a:pt x="4195" y="7883"/>
                </a:lnTo>
                <a:lnTo>
                  <a:pt x="4359" y="7909"/>
                </a:lnTo>
                <a:lnTo>
                  <a:pt x="4687" y="7909"/>
                </a:lnTo>
                <a:lnTo>
                  <a:pt x="4864" y="7896"/>
                </a:lnTo>
                <a:lnTo>
                  <a:pt x="5028" y="7871"/>
                </a:lnTo>
                <a:lnTo>
                  <a:pt x="5193" y="7845"/>
                </a:lnTo>
                <a:lnTo>
                  <a:pt x="5370" y="7795"/>
                </a:lnTo>
                <a:lnTo>
                  <a:pt x="5534" y="7744"/>
                </a:lnTo>
                <a:lnTo>
                  <a:pt x="5698" y="7681"/>
                </a:lnTo>
                <a:lnTo>
                  <a:pt x="5850" y="7605"/>
                </a:lnTo>
                <a:lnTo>
                  <a:pt x="6014" y="7530"/>
                </a:lnTo>
                <a:lnTo>
                  <a:pt x="6165" y="7441"/>
                </a:lnTo>
                <a:lnTo>
                  <a:pt x="6317" y="7328"/>
                </a:lnTo>
                <a:lnTo>
                  <a:pt x="6469" y="7226"/>
                </a:lnTo>
                <a:lnTo>
                  <a:pt x="6608" y="7100"/>
                </a:lnTo>
                <a:lnTo>
                  <a:pt x="6709" y="7024"/>
                </a:lnTo>
                <a:lnTo>
                  <a:pt x="6810" y="6949"/>
                </a:lnTo>
                <a:lnTo>
                  <a:pt x="6923" y="6873"/>
                </a:lnTo>
                <a:lnTo>
                  <a:pt x="7050" y="6810"/>
                </a:lnTo>
                <a:lnTo>
                  <a:pt x="7315" y="6709"/>
                </a:lnTo>
                <a:lnTo>
                  <a:pt x="7618" y="6607"/>
                </a:lnTo>
                <a:lnTo>
                  <a:pt x="7934" y="6519"/>
                </a:lnTo>
                <a:lnTo>
                  <a:pt x="8250" y="6443"/>
                </a:lnTo>
                <a:lnTo>
                  <a:pt x="8920" y="6279"/>
                </a:lnTo>
                <a:lnTo>
                  <a:pt x="9248" y="6178"/>
                </a:lnTo>
                <a:lnTo>
                  <a:pt x="9564" y="6064"/>
                </a:lnTo>
                <a:lnTo>
                  <a:pt x="9854" y="5938"/>
                </a:lnTo>
                <a:lnTo>
                  <a:pt x="9993" y="5862"/>
                </a:lnTo>
                <a:lnTo>
                  <a:pt x="10120" y="5786"/>
                </a:lnTo>
                <a:lnTo>
                  <a:pt x="10246" y="5698"/>
                </a:lnTo>
                <a:lnTo>
                  <a:pt x="10372" y="5609"/>
                </a:lnTo>
                <a:lnTo>
                  <a:pt x="10474" y="5508"/>
                </a:lnTo>
                <a:lnTo>
                  <a:pt x="10575" y="5395"/>
                </a:lnTo>
                <a:lnTo>
                  <a:pt x="10663" y="5268"/>
                </a:lnTo>
                <a:lnTo>
                  <a:pt x="10739" y="5142"/>
                </a:lnTo>
                <a:lnTo>
                  <a:pt x="10802" y="4990"/>
                </a:lnTo>
                <a:lnTo>
                  <a:pt x="10853" y="4839"/>
                </a:lnTo>
                <a:lnTo>
                  <a:pt x="10878" y="4713"/>
                </a:lnTo>
                <a:lnTo>
                  <a:pt x="10890" y="4574"/>
                </a:lnTo>
                <a:lnTo>
                  <a:pt x="10890" y="4435"/>
                </a:lnTo>
                <a:lnTo>
                  <a:pt x="10878" y="4296"/>
                </a:lnTo>
                <a:lnTo>
                  <a:pt x="10853" y="4157"/>
                </a:lnTo>
                <a:lnTo>
                  <a:pt x="10815" y="4018"/>
                </a:lnTo>
                <a:lnTo>
                  <a:pt x="10764" y="3879"/>
                </a:lnTo>
                <a:lnTo>
                  <a:pt x="10701" y="3740"/>
                </a:lnTo>
                <a:lnTo>
                  <a:pt x="10625" y="3614"/>
                </a:lnTo>
                <a:lnTo>
                  <a:pt x="10549" y="3487"/>
                </a:lnTo>
                <a:lnTo>
                  <a:pt x="10448" y="3374"/>
                </a:lnTo>
                <a:lnTo>
                  <a:pt x="10347" y="3285"/>
                </a:lnTo>
                <a:lnTo>
                  <a:pt x="10233" y="3197"/>
                </a:lnTo>
                <a:lnTo>
                  <a:pt x="10107" y="3133"/>
                </a:lnTo>
                <a:lnTo>
                  <a:pt x="9981" y="3083"/>
                </a:lnTo>
                <a:lnTo>
                  <a:pt x="9842" y="3045"/>
                </a:lnTo>
                <a:lnTo>
                  <a:pt x="9703" y="3032"/>
                </a:lnTo>
                <a:lnTo>
                  <a:pt x="9299" y="3032"/>
                </a:lnTo>
                <a:lnTo>
                  <a:pt x="9033" y="3070"/>
                </a:lnTo>
                <a:lnTo>
                  <a:pt x="8781" y="3133"/>
                </a:lnTo>
                <a:lnTo>
                  <a:pt x="8541" y="3222"/>
                </a:lnTo>
                <a:lnTo>
                  <a:pt x="8301" y="3323"/>
                </a:lnTo>
                <a:lnTo>
                  <a:pt x="8220" y="3365"/>
                </a:lnTo>
                <a:lnTo>
                  <a:pt x="8220" y="3365"/>
                </a:lnTo>
                <a:lnTo>
                  <a:pt x="8250" y="3298"/>
                </a:lnTo>
                <a:lnTo>
                  <a:pt x="8313" y="3121"/>
                </a:lnTo>
                <a:lnTo>
                  <a:pt x="8364" y="2957"/>
                </a:lnTo>
                <a:lnTo>
                  <a:pt x="8414" y="2780"/>
                </a:lnTo>
                <a:lnTo>
                  <a:pt x="8440" y="2616"/>
                </a:lnTo>
                <a:lnTo>
                  <a:pt x="8465" y="2451"/>
                </a:lnTo>
                <a:lnTo>
                  <a:pt x="8477" y="2300"/>
                </a:lnTo>
                <a:lnTo>
                  <a:pt x="8465" y="2136"/>
                </a:lnTo>
                <a:lnTo>
                  <a:pt x="8452" y="1997"/>
                </a:lnTo>
                <a:lnTo>
                  <a:pt x="8414" y="1845"/>
                </a:lnTo>
                <a:lnTo>
                  <a:pt x="8364" y="1719"/>
                </a:lnTo>
                <a:lnTo>
                  <a:pt x="8288" y="1592"/>
                </a:lnTo>
                <a:lnTo>
                  <a:pt x="8199" y="1479"/>
                </a:lnTo>
                <a:lnTo>
                  <a:pt x="8086" y="1365"/>
                </a:lnTo>
                <a:lnTo>
                  <a:pt x="7959" y="1264"/>
                </a:lnTo>
                <a:lnTo>
                  <a:pt x="7808" y="1188"/>
                </a:lnTo>
                <a:lnTo>
                  <a:pt x="7631" y="1112"/>
                </a:lnTo>
                <a:lnTo>
                  <a:pt x="7467" y="1062"/>
                </a:lnTo>
                <a:lnTo>
                  <a:pt x="7302" y="1024"/>
                </a:lnTo>
                <a:lnTo>
                  <a:pt x="7138" y="1011"/>
                </a:lnTo>
                <a:lnTo>
                  <a:pt x="6999" y="1024"/>
                </a:lnTo>
                <a:lnTo>
                  <a:pt x="6848" y="1036"/>
                </a:lnTo>
                <a:lnTo>
                  <a:pt x="6709" y="1087"/>
                </a:lnTo>
                <a:lnTo>
                  <a:pt x="6582" y="1138"/>
                </a:lnTo>
                <a:lnTo>
                  <a:pt x="6456" y="1213"/>
                </a:lnTo>
                <a:lnTo>
                  <a:pt x="6330" y="1289"/>
                </a:lnTo>
                <a:lnTo>
                  <a:pt x="6216" y="1390"/>
                </a:lnTo>
                <a:lnTo>
                  <a:pt x="6102" y="1491"/>
                </a:lnTo>
                <a:lnTo>
                  <a:pt x="6001" y="1618"/>
                </a:lnTo>
                <a:lnTo>
                  <a:pt x="5978" y="1647"/>
                </a:lnTo>
                <a:lnTo>
                  <a:pt x="5978" y="1647"/>
                </a:lnTo>
                <a:lnTo>
                  <a:pt x="5976" y="1618"/>
                </a:lnTo>
                <a:lnTo>
                  <a:pt x="5951" y="1428"/>
                </a:lnTo>
                <a:lnTo>
                  <a:pt x="5913" y="1239"/>
                </a:lnTo>
                <a:lnTo>
                  <a:pt x="5875" y="1062"/>
                </a:lnTo>
                <a:lnTo>
                  <a:pt x="5812" y="898"/>
                </a:lnTo>
                <a:lnTo>
                  <a:pt x="5749" y="746"/>
                </a:lnTo>
                <a:lnTo>
                  <a:pt x="5673" y="607"/>
                </a:lnTo>
                <a:lnTo>
                  <a:pt x="5584" y="468"/>
                </a:lnTo>
                <a:lnTo>
                  <a:pt x="5483" y="354"/>
                </a:lnTo>
                <a:lnTo>
                  <a:pt x="5382" y="253"/>
                </a:lnTo>
                <a:lnTo>
                  <a:pt x="5256" y="165"/>
                </a:lnTo>
                <a:lnTo>
                  <a:pt x="5104" y="89"/>
                </a:lnTo>
                <a:lnTo>
                  <a:pt x="4953" y="38"/>
                </a:lnTo>
                <a:lnTo>
                  <a:pt x="4788" y="13"/>
                </a:lnTo>
                <a:lnTo>
                  <a:pt x="4599" y="1"/>
                </a:lnTo>
                <a:close/>
              </a:path>
            </a:pathLst>
          </a:custGeom>
          <a:solidFill>
            <a:srgbClr val="302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56;p45">
            <a:extLst>
              <a:ext uri="{FF2B5EF4-FFF2-40B4-BE49-F238E27FC236}">
                <a16:creationId xmlns:a16="http://schemas.microsoft.com/office/drawing/2014/main" id="{A2A07227-E766-424B-9600-3DE84B4ADC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Učinak intravenozne injekcije klaudina-5 na učenje i pamćenje starijih miševa</a:t>
            </a:r>
            <a:endParaRPr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FE5AAA-88BD-49B1-8C31-DAACBBA8548F}"/>
              </a:ext>
            </a:extLst>
          </p:cNvPr>
          <p:cNvSpPr/>
          <p:nvPr/>
        </p:nvSpPr>
        <p:spPr>
          <a:xfrm>
            <a:off x="4402723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</a:t>
            </a:r>
            <a:endParaRPr lang="hr-HR" dirty="0"/>
          </a:p>
        </p:txBody>
      </p:sp>
      <p:sp>
        <p:nvSpPr>
          <p:cNvPr id="25" name="Google Shape;230;p42">
            <a:extLst>
              <a:ext uri="{FF2B5EF4-FFF2-40B4-BE49-F238E27FC236}">
                <a16:creationId xmlns:a16="http://schemas.microsoft.com/office/drawing/2014/main" id="{63C43204-EEA6-404C-98E6-A11B51BAE9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1452575"/>
            <a:ext cx="7509600" cy="27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200" b="0" dirty="0">
                <a:solidFill>
                  <a:schemeClr val="tx2"/>
                </a:solidFill>
                <a:latin typeface="Oxygen"/>
              </a:rPr>
              <a:t>C57BL/6J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1200" b="0" dirty="0">
                <a:solidFill>
                  <a:schemeClr val="tx2"/>
                </a:solidFill>
                <a:latin typeface="Oxygen"/>
                <a:cs typeface="Times New Roman" panose="02020603050405020304" pitchFamily="18" charset="0"/>
              </a:rPr>
              <a:t>1, 2 i 4 μM</a:t>
            </a:r>
            <a:r>
              <a:rPr lang="hr-HR" sz="1200" b="0" dirty="0">
                <a:solidFill>
                  <a:schemeClr val="tx2"/>
                </a:solidFill>
                <a:latin typeface="Oxygen"/>
                <a:cs typeface="Times New Roman" panose="02020603050405020304" pitchFamily="18" charset="0"/>
              </a:rPr>
              <a:t> -&gt; 4 </a:t>
            </a:r>
            <a:r>
              <a:rPr lang="nn-NO" sz="1200" b="0" dirty="0">
                <a:solidFill>
                  <a:schemeClr val="tx2"/>
                </a:solidFill>
                <a:latin typeface="Oxygen"/>
                <a:cs typeface="Times New Roman" panose="02020603050405020304" pitchFamily="18" charset="0"/>
              </a:rPr>
              <a:t>μM</a:t>
            </a:r>
            <a:r>
              <a:rPr lang="hr-HR" sz="1200" b="0" dirty="0">
                <a:solidFill>
                  <a:schemeClr val="tx2"/>
                </a:solidFill>
                <a:latin typeface="Oxygen"/>
                <a:cs typeface="Times New Roman" panose="02020603050405020304" pitchFamily="18" charset="0"/>
              </a:rPr>
              <a:t> – ublažavanje poteškoća u učenju i pamćenju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n-NO" sz="1200" b="0" dirty="0">
              <a:solidFill>
                <a:schemeClr val="tx2"/>
              </a:solidFill>
              <a:latin typeface="Oxygen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1200" b="0" dirty="0">
              <a:solidFill>
                <a:schemeClr val="tx2"/>
              </a:solidFill>
              <a:latin typeface="Oxygen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hr-HR" sz="1200" dirty="0"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sz="1200" dirty="0"/>
          </a:p>
        </p:txBody>
      </p:sp>
      <p:pic>
        <p:nvPicPr>
          <p:cNvPr id="26" name="Picture 25" descr="A close-up of a test&#10;&#10;AI-generated content may be incorrect.">
            <a:extLst>
              <a:ext uri="{FF2B5EF4-FFF2-40B4-BE49-F238E27FC236}">
                <a16:creationId xmlns:a16="http://schemas.microsoft.com/office/drawing/2014/main" id="{B1A05D86-AABF-4BDD-9916-B11EC7F6E430}"/>
              </a:ext>
            </a:extLst>
          </p:cNvPr>
          <p:cNvPicPr/>
          <p:nvPr/>
        </p:nvPicPr>
        <p:blipFill rotWithShape="1">
          <a:blip r:embed="rId3"/>
          <a:srcRect r="79121" b="563"/>
          <a:stretch/>
        </p:blipFill>
        <p:spPr bwMode="auto">
          <a:xfrm>
            <a:off x="2049392" y="2352168"/>
            <a:ext cx="1500505" cy="179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A close-up of a test&#10;&#10;AI-generated content may be incorrect.">
            <a:extLst>
              <a:ext uri="{FF2B5EF4-FFF2-40B4-BE49-F238E27FC236}">
                <a16:creationId xmlns:a16="http://schemas.microsoft.com/office/drawing/2014/main" id="{5B4513BB-624D-4683-A53E-65E2B83A91D1}"/>
              </a:ext>
            </a:extLst>
          </p:cNvPr>
          <p:cNvPicPr/>
          <p:nvPr/>
        </p:nvPicPr>
        <p:blipFill rotWithShape="1">
          <a:blip r:embed="rId3"/>
          <a:srcRect l="36754" t="1" r="37018" b="456"/>
          <a:stretch/>
        </p:blipFill>
        <p:spPr bwMode="auto">
          <a:xfrm>
            <a:off x="3533095" y="2352168"/>
            <a:ext cx="1883410" cy="179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A close-up of a test&#10;&#10;AI-generated content may be incorrect.">
            <a:extLst>
              <a:ext uri="{FF2B5EF4-FFF2-40B4-BE49-F238E27FC236}">
                <a16:creationId xmlns:a16="http://schemas.microsoft.com/office/drawing/2014/main" id="{7D331023-1613-44C7-AE21-CDFEAAF2B55B}"/>
              </a:ext>
            </a:extLst>
          </p:cNvPr>
          <p:cNvPicPr/>
          <p:nvPr/>
        </p:nvPicPr>
        <p:blipFill rotWithShape="1">
          <a:blip r:embed="rId3"/>
          <a:srcRect l="77476"/>
          <a:stretch>
            <a:fillRect/>
          </a:stretch>
        </p:blipFill>
        <p:spPr bwMode="auto">
          <a:xfrm>
            <a:off x="5416505" y="2352168"/>
            <a:ext cx="1609725" cy="179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78AE86-7F54-4254-B38A-3822BA9A3554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6;p45">
            <a:extLst>
              <a:ext uri="{FF2B5EF4-FFF2-40B4-BE49-F238E27FC236}">
                <a16:creationId xmlns:a16="http://schemas.microsoft.com/office/drawing/2014/main" id="{9D01D06C-B34D-4E9B-90F7-FB5FED7C97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Učinak inaktivacije klaudina-5 na kognitivne sposobnosti i dugotrajnu </a:t>
            </a:r>
            <a:r>
              <a:rPr lang="hr-HR" dirty="0" err="1"/>
              <a:t>potencijaciju</a:t>
            </a:r>
            <a:r>
              <a:rPr lang="hr-HR" dirty="0"/>
              <a:t> kod odraslih miševa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B5FA82-515D-42F1-9848-35323C69F67D}"/>
              </a:ext>
            </a:extLst>
          </p:cNvPr>
          <p:cNvSpPr/>
          <p:nvPr/>
        </p:nvSpPr>
        <p:spPr>
          <a:xfrm>
            <a:off x="720000" y="1471675"/>
            <a:ext cx="664035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B08980"/>
              </a:buClr>
              <a:buSzPts val="18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heterogeni klaudin-5</a:t>
            </a:r>
            <a:r>
              <a:rPr lang="hr-HR" sz="1200" baseline="300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+/-</a:t>
            </a: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 miševi – narušena sposobnost učenja i pamćenja</a:t>
            </a:r>
          </a:p>
          <a:p>
            <a:pPr marL="285750" lvl="0" indent="-285750">
              <a:lnSpc>
                <a:spcPct val="150000"/>
              </a:lnSpc>
              <a:buClr>
                <a:srgbClr val="B08980"/>
              </a:buClr>
              <a:buSzPts val="18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otežana indukcija LTP</a:t>
            </a:r>
          </a:p>
        </p:txBody>
      </p:sp>
      <p:pic>
        <p:nvPicPr>
          <p:cNvPr id="13" name="Picture 12" descr="A close-up of a test results&#10;&#10;AI-generated content may be incorrect.">
            <a:extLst>
              <a:ext uri="{FF2B5EF4-FFF2-40B4-BE49-F238E27FC236}">
                <a16:creationId xmlns:a16="http://schemas.microsoft.com/office/drawing/2014/main" id="{F71CE316-D987-4D2B-BA4F-FF177FED4AA0}"/>
              </a:ext>
            </a:extLst>
          </p:cNvPr>
          <p:cNvPicPr/>
          <p:nvPr/>
        </p:nvPicPr>
        <p:blipFill rotWithShape="1">
          <a:blip r:embed="rId3"/>
          <a:srcRect t="11418"/>
          <a:stretch/>
        </p:blipFill>
        <p:spPr>
          <a:xfrm>
            <a:off x="1537088" y="2349992"/>
            <a:ext cx="2299335" cy="1468121"/>
          </a:xfrm>
          <a:prstGeom prst="rect">
            <a:avLst/>
          </a:prstGeom>
        </p:spPr>
      </p:pic>
      <p:pic>
        <p:nvPicPr>
          <p:cNvPr id="14" name="Picture 13" descr="A graph of different types of blood vessels&#10;&#10;AI-generated content may be incorrect.">
            <a:extLst>
              <a:ext uri="{FF2B5EF4-FFF2-40B4-BE49-F238E27FC236}">
                <a16:creationId xmlns:a16="http://schemas.microsoft.com/office/drawing/2014/main" id="{04D7A061-EEAC-465A-8EC9-9449CFD75DFB}"/>
              </a:ext>
            </a:extLst>
          </p:cNvPr>
          <p:cNvPicPr/>
          <p:nvPr/>
        </p:nvPicPr>
        <p:blipFill rotWithShape="1">
          <a:blip r:embed="rId4"/>
          <a:srcRect b="6231"/>
          <a:stretch>
            <a:fillRect/>
          </a:stretch>
        </p:blipFill>
        <p:spPr bwMode="auto">
          <a:xfrm>
            <a:off x="3836423" y="2349993"/>
            <a:ext cx="2891790" cy="1468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883DF-5925-45CA-9C55-F9362A68C2A9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256;p45">
            <a:extLst>
              <a:ext uri="{FF2B5EF4-FFF2-40B4-BE49-F238E27FC236}">
                <a16:creationId xmlns:a16="http://schemas.microsoft.com/office/drawing/2014/main" id="{60740FCB-5E4A-49E0-A877-60ABD3D0F8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Utjecaj klaudina-5 na </a:t>
            </a:r>
            <a:r>
              <a:rPr lang="hr-HR" dirty="0" err="1"/>
              <a:t>glutamatergičku</a:t>
            </a:r>
            <a:r>
              <a:rPr lang="hr-HR" dirty="0"/>
              <a:t> </a:t>
            </a:r>
            <a:r>
              <a:rPr lang="hr-HR" dirty="0" err="1"/>
              <a:t>neurotransmisiju</a:t>
            </a:r>
            <a:endParaRPr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77C260-F819-4972-AA0F-5507C355512C}"/>
              </a:ext>
            </a:extLst>
          </p:cNvPr>
          <p:cNvSpPr/>
          <p:nvPr/>
        </p:nvSpPr>
        <p:spPr>
          <a:xfrm>
            <a:off x="720000" y="1471675"/>
            <a:ext cx="7227378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B08980"/>
              </a:buClr>
              <a:buSzPts val="18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I-O i PPF testovi – nema promjena u osnovnom sinaptičkom prijenosu i u oslobađanju neurotransmitera</a:t>
            </a:r>
          </a:p>
          <a:p>
            <a:pPr marL="285750" lvl="0" indent="-285750">
              <a:lnSpc>
                <a:spcPct val="150000"/>
              </a:lnSpc>
              <a:buClr>
                <a:srgbClr val="B08980"/>
              </a:buClr>
              <a:buSzPts val="18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nema utjecaja na prijenos posredovan AMPAR (</a:t>
            </a:r>
            <a:r>
              <a:rPr lang="en-US" sz="1200" dirty="0">
                <a:solidFill>
                  <a:schemeClr val="tx2"/>
                </a:solidFill>
                <a:latin typeface="Oxygen"/>
              </a:rPr>
              <a:t>receptor α-amino-3-hidroksi-5-metil-4-izoksazolpropionske </a:t>
            </a:r>
            <a:r>
              <a:rPr lang="en-US" sz="1200" dirty="0" err="1">
                <a:solidFill>
                  <a:schemeClr val="tx2"/>
                </a:solidFill>
                <a:latin typeface="Oxygen"/>
              </a:rPr>
              <a:t>kiseline</a:t>
            </a:r>
            <a:r>
              <a:rPr lang="hr-HR" sz="1200" dirty="0">
                <a:solidFill>
                  <a:schemeClr val="tx2"/>
                </a:solidFill>
                <a:latin typeface="Oxygen"/>
              </a:rPr>
              <a:t>)</a:t>
            </a:r>
            <a:r>
              <a:rPr lang="en-US" sz="1200" dirty="0">
                <a:solidFill>
                  <a:schemeClr val="tx2"/>
                </a:solidFill>
                <a:latin typeface="Oxygen"/>
              </a:rPr>
              <a:t> </a:t>
            </a:r>
            <a:r>
              <a:rPr lang="hr-HR" sz="1200" dirty="0">
                <a:solidFill>
                  <a:schemeClr val="tx2"/>
                </a:solidFill>
                <a:latin typeface="Oxygen"/>
                <a:cs typeface="Times New Roman" panose="02020603050405020304" pitchFamily="18" charset="0"/>
                <a:sym typeface="Poiret One"/>
              </a:rPr>
              <a:t> </a:t>
            </a: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ni NMDAR (receptor N-metil-D-</a:t>
            </a:r>
            <a:r>
              <a:rPr lang="hr-HR" sz="1200" dirty="0" err="1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aspartat</a:t>
            </a: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)</a:t>
            </a:r>
          </a:p>
        </p:txBody>
      </p:sp>
      <p:pic>
        <p:nvPicPr>
          <p:cNvPr id="65" name="Picture 64" descr="A comparison of a graph&#10;&#10;AI-generated content may be incorrect.">
            <a:extLst>
              <a:ext uri="{FF2B5EF4-FFF2-40B4-BE49-F238E27FC236}">
                <a16:creationId xmlns:a16="http://schemas.microsoft.com/office/drawing/2014/main" id="{CA1D568F-060A-44EF-89F9-B7F71A1454D8}"/>
              </a:ext>
            </a:extLst>
          </p:cNvPr>
          <p:cNvPicPr/>
          <p:nvPr/>
        </p:nvPicPr>
        <p:blipFill rotWithShape="1">
          <a:blip r:embed="rId3"/>
          <a:srcRect l="2617" r="1151" b="9093"/>
          <a:stretch/>
        </p:blipFill>
        <p:spPr>
          <a:xfrm>
            <a:off x="1974311" y="2571750"/>
            <a:ext cx="4718755" cy="2054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7EE89B-4D89-4479-86E4-DC0CF2C10895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3"/>
          <p:cNvSpPr txBox="1">
            <a:spLocks noGrp="1"/>
          </p:cNvSpPr>
          <p:nvPr>
            <p:ph type="title"/>
          </p:nvPr>
        </p:nvSpPr>
        <p:spPr>
          <a:xfrm>
            <a:off x="1174050" y="2150850"/>
            <a:ext cx="679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Zaključak</a:t>
            </a:r>
            <a:endParaRPr sz="3600" dirty="0"/>
          </a:p>
        </p:txBody>
      </p:sp>
      <p:sp>
        <p:nvSpPr>
          <p:cNvPr id="578" name="Google Shape;578;p63"/>
          <p:cNvSpPr txBox="1">
            <a:spLocks noGrp="1"/>
          </p:cNvSpPr>
          <p:nvPr>
            <p:ph type="title" idx="2"/>
          </p:nvPr>
        </p:nvSpPr>
        <p:spPr>
          <a:xfrm>
            <a:off x="29295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E64AB-2253-40EC-B532-9C14434FB66B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9B3DFB-418F-497C-8714-5B2E85824689}"/>
              </a:ext>
            </a:extLst>
          </p:cNvPr>
          <p:cNvSpPr/>
          <p:nvPr/>
        </p:nvSpPr>
        <p:spPr>
          <a:xfrm>
            <a:off x="720000" y="1471675"/>
            <a:ext cx="722737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B08980"/>
              </a:buClr>
              <a:buSzPts val="18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AB i stariji miševi – </a:t>
            </a:r>
            <a:r>
              <a:rPr lang="hr-HR" sz="1200" dirty="0" err="1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hipokampus</a:t>
            </a: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 – smanjena razina klaudina-5 (protein i </a:t>
            </a:r>
            <a:r>
              <a:rPr lang="hr-HR" sz="1200" dirty="0" err="1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mRNA</a:t>
            </a: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)</a:t>
            </a:r>
          </a:p>
          <a:p>
            <a:pPr marL="285750" lvl="0" indent="-285750">
              <a:lnSpc>
                <a:spcPct val="150000"/>
              </a:lnSpc>
              <a:buClr>
                <a:srgbClr val="B08980"/>
              </a:buClr>
              <a:buSzPts val="1800"/>
              <a:buFont typeface="Arial" panose="020B0604020202020204" pitchFamily="34" charset="0"/>
              <a:buChar char="•"/>
            </a:pPr>
            <a:r>
              <a:rPr lang="hr-HR" sz="1200" dirty="0" err="1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intravenska</a:t>
            </a: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 primjena klaudina-5 – poboljšanje kognitivnih sposobnosti</a:t>
            </a:r>
          </a:p>
          <a:p>
            <a:pPr marL="285750" lvl="0" indent="-285750">
              <a:lnSpc>
                <a:spcPct val="150000"/>
              </a:lnSpc>
              <a:buClr>
                <a:srgbClr val="B08980"/>
              </a:buClr>
              <a:buSzPts val="18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inaktivacija klaudina-5 narušava procese učenja i pamćenja  - ometanje indukcije LTP</a:t>
            </a:r>
          </a:p>
          <a:p>
            <a:pPr marL="285750" lvl="0" indent="-285750">
              <a:lnSpc>
                <a:spcPct val="150000"/>
              </a:lnSpc>
              <a:buClr>
                <a:srgbClr val="B08980"/>
              </a:buClr>
              <a:buSzPts val="1800"/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klaudin-5 – ključna uloga u očuvanju kognitivnih sposobnosti, inaktivacija – razvoj simptoma AB, </a:t>
            </a:r>
            <a:r>
              <a:rPr lang="hr-HR" sz="1200" b="1" dirty="0">
                <a:solidFill>
                  <a:srgbClr val="B08980"/>
                </a:solidFill>
                <a:latin typeface="Oxygen"/>
                <a:cs typeface="Times New Roman" panose="02020603050405020304" pitchFamily="18" charset="0"/>
                <a:sym typeface="Poiret One"/>
              </a:rPr>
              <a:t>moguća terapijska meta u budućim istraživanjima</a:t>
            </a:r>
          </a:p>
          <a:p>
            <a:pPr marL="285750" lvl="0" indent="-285750">
              <a:buClr>
                <a:srgbClr val="B08980"/>
              </a:buClr>
              <a:buSzPts val="1800"/>
              <a:buFont typeface="Arial" panose="020B0604020202020204" pitchFamily="34" charset="0"/>
              <a:buChar char="•"/>
            </a:pPr>
            <a:endParaRPr lang="hr-HR" sz="1200" dirty="0">
              <a:solidFill>
                <a:srgbClr val="B08980"/>
              </a:solidFill>
              <a:latin typeface="Oxygen"/>
              <a:cs typeface="Times New Roman" panose="02020603050405020304" pitchFamily="18" charset="0"/>
              <a:sym typeface="Poiret One"/>
            </a:endParaRPr>
          </a:p>
          <a:p>
            <a:pPr marL="285750" lvl="0" indent="-285750">
              <a:buClr>
                <a:srgbClr val="B08980"/>
              </a:buClr>
              <a:buSzPts val="1800"/>
              <a:buFont typeface="Arial" panose="020B0604020202020204" pitchFamily="34" charset="0"/>
              <a:buChar char="•"/>
            </a:pPr>
            <a:endParaRPr lang="hr-HR" sz="1200" dirty="0">
              <a:solidFill>
                <a:srgbClr val="B08980"/>
              </a:solidFill>
              <a:latin typeface="Oxygen"/>
              <a:cs typeface="Times New Roman" panose="02020603050405020304" pitchFamily="18" charset="0"/>
              <a:sym typeface="Poiret On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A854-219C-4BB6-8D7F-B067AB087CE9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78;p63">
            <a:extLst>
              <a:ext uri="{FF2B5EF4-FFF2-40B4-BE49-F238E27FC236}">
                <a16:creationId xmlns:a16="http://schemas.microsoft.com/office/drawing/2014/main" id="{00D0F940-2BEB-4178-8BEA-704FBB5C01B7}"/>
              </a:ext>
            </a:extLst>
          </p:cNvPr>
          <p:cNvSpPr txBox="1">
            <a:spLocks/>
          </p:cNvSpPr>
          <p:nvPr/>
        </p:nvSpPr>
        <p:spPr>
          <a:xfrm>
            <a:off x="2929500" y="1939200"/>
            <a:ext cx="32850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marL="0" indent="0"/>
            <a:r>
              <a:rPr lang="hr-HR" sz="4400" b="1" dirty="0">
                <a:solidFill>
                  <a:schemeClr val="tx1"/>
                </a:solidFill>
                <a:latin typeface="Poiret One"/>
              </a:rPr>
              <a:t>Hvala na pažnji!</a:t>
            </a:r>
            <a:endParaRPr lang="en" sz="4400" b="1" dirty="0">
              <a:solidFill>
                <a:schemeClr val="tx1"/>
              </a:solidFill>
              <a:latin typeface="Poiret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Sadržaj</a:t>
            </a:r>
            <a:endParaRPr sz="2800" dirty="0"/>
          </a:p>
        </p:txBody>
      </p:sp>
      <p:sp>
        <p:nvSpPr>
          <p:cNvPr id="185" name="Google Shape;185;p37"/>
          <p:cNvSpPr txBox="1">
            <a:spLocks noGrp="1"/>
          </p:cNvSpPr>
          <p:nvPr>
            <p:ph type="title"/>
          </p:nvPr>
        </p:nvSpPr>
        <p:spPr>
          <a:xfrm>
            <a:off x="720000" y="278650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hr-HR" dirty="0"/>
            </a:br>
            <a:br>
              <a:rPr lang="hr-HR" dirty="0"/>
            </a:br>
            <a:r>
              <a:rPr lang="hr-HR" dirty="0"/>
              <a:t>Patofiziologija Alzheimerove bolesti i uloga KMB</a:t>
            </a:r>
            <a:endParaRPr dirty="0"/>
          </a:p>
        </p:txBody>
      </p:sp>
      <p:sp>
        <p:nvSpPr>
          <p:cNvPr id="187" name="Google Shape;187;p37"/>
          <p:cNvSpPr txBox="1">
            <a:spLocks noGrp="1"/>
          </p:cNvSpPr>
          <p:nvPr>
            <p:ph type="title" idx="3"/>
          </p:nvPr>
        </p:nvSpPr>
        <p:spPr>
          <a:xfrm>
            <a:off x="34038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dirty="0"/>
              <a:t>Utjecaj ekspresije klaudina-5 na sposobnost učenja i pamćenja</a:t>
            </a:r>
            <a:endParaRPr dirty="0"/>
          </a:p>
        </p:txBody>
      </p:sp>
      <p:sp>
        <p:nvSpPr>
          <p:cNvPr id="189" name="Google Shape;189;p37"/>
          <p:cNvSpPr txBox="1">
            <a:spLocks noGrp="1"/>
          </p:cNvSpPr>
          <p:nvPr>
            <p:ph type="title" idx="6"/>
          </p:nvPr>
        </p:nvSpPr>
        <p:spPr>
          <a:xfrm>
            <a:off x="60876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Zaključak</a:t>
            </a:r>
            <a:endParaRPr dirty="0"/>
          </a:p>
        </p:txBody>
      </p:sp>
      <p:sp>
        <p:nvSpPr>
          <p:cNvPr id="191" name="Google Shape;191;p37"/>
          <p:cNvSpPr/>
          <p:nvPr/>
        </p:nvSpPr>
        <p:spPr>
          <a:xfrm>
            <a:off x="1402350" y="1385575"/>
            <a:ext cx="971700" cy="971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7"/>
          <p:cNvSpPr/>
          <p:nvPr/>
        </p:nvSpPr>
        <p:spPr>
          <a:xfrm>
            <a:off x="4086150" y="1385575"/>
            <a:ext cx="971700" cy="971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7"/>
          <p:cNvSpPr/>
          <p:nvPr/>
        </p:nvSpPr>
        <p:spPr>
          <a:xfrm>
            <a:off x="6769950" y="1385575"/>
            <a:ext cx="971700" cy="971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" name="Google Shape;194;p37"/>
          <p:cNvCxnSpPr>
            <a:stCxn id="191" idx="4"/>
            <a:endCxn id="185" idx="0"/>
          </p:cNvCxnSpPr>
          <p:nvPr/>
        </p:nvCxnSpPr>
        <p:spPr>
          <a:xfrm>
            <a:off x="1888200" y="2357275"/>
            <a:ext cx="0" cy="429229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37"/>
          <p:cNvCxnSpPr>
            <a:stCxn id="192" idx="4"/>
            <a:endCxn id="187" idx="0"/>
          </p:cNvCxnSpPr>
          <p:nvPr/>
        </p:nvCxnSpPr>
        <p:spPr>
          <a:xfrm>
            <a:off x="4572000" y="2357275"/>
            <a:ext cx="0" cy="447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37"/>
          <p:cNvCxnSpPr>
            <a:stCxn id="193" idx="4"/>
            <a:endCxn id="189" idx="0"/>
          </p:cNvCxnSpPr>
          <p:nvPr/>
        </p:nvCxnSpPr>
        <p:spPr>
          <a:xfrm>
            <a:off x="7255800" y="2357275"/>
            <a:ext cx="0" cy="447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37"/>
          <p:cNvSpPr txBox="1">
            <a:spLocks noGrp="1"/>
          </p:cNvSpPr>
          <p:nvPr>
            <p:ph type="title" idx="2"/>
          </p:nvPr>
        </p:nvSpPr>
        <p:spPr>
          <a:xfrm>
            <a:off x="7200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title" idx="4"/>
          </p:nvPr>
        </p:nvSpPr>
        <p:spPr>
          <a:xfrm>
            <a:off x="34038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title" idx="7"/>
          </p:nvPr>
        </p:nvSpPr>
        <p:spPr>
          <a:xfrm>
            <a:off x="60876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>
            <a:spLocks noGrp="1"/>
          </p:cNvSpPr>
          <p:nvPr>
            <p:ph type="title"/>
          </p:nvPr>
        </p:nvSpPr>
        <p:spPr>
          <a:xfrm>
            <a:off x="4053840" y="2571750"/>
            <a:ext cx="437006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Patofiziologija Alzheimerove bolesti i uloga KMB </a:t>
            </a:r>
            <a:endParaRPr sz="3600" dirty="0"/>
          </a:p>
        </p:txBody>
      </p:sp>
      <p:sp>
        <p:nvSpPr>
          <p:cNvPr id="224" name="Google Shape;224;p41"/>
          <p:cNvSpPr txBox="1">
            <a:spLocks noGrp="1"/>
          </p:cNvSpPr>
          <p:nvPr>
            <p:ph type="title" idx="2"/>
          </p:nvPr>
        </p:nvSpPr>
        <p:spPr>
          <a:xfrm>
            <a:off x="5138900" y="97409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9EE8B-1F8D-44DE-A545-DE49ED0F4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31" t="74902" r="36824"/>
          <a:stretch/>
        </p:blipFill>
        <p:spPr>
          <a:xfrm>
            <a:off x="4719915" y="310375"/>
            <a:ext cx="1996889" cy="2095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75730A-8BE5-4B87-A945-5D60C720DE5C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Alzheimerova bolest</a:t>
            </a:r>
            <a:endParaRPr dirty="0"/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Clr>
                <a:srgbClr val="B08980"/>
              </a:buClr>
              <a:buFont typeface="Arial" panose="020B0604020202020204" pitchFamily="34" charset="0"/>
              <a:buChar char="•"/>
            </a:pPr>
            <a:r>
              <a:rPr lang="hr-HR" sz="1100" dirty="0">
                <a:solidFill>
                  <a:srgbClr val="B08980"/>
                </a:solidFill>
              </a:rPr>
              <a:t>60-80% svih slučajeva demencije</a:t>
            </a:r>
          </a:p>
          <a:p>
            <a:pPr marL="285750" lvl="0" indent="-285750">
              <a:buClr>
                <a:srgbClr val="B08980"/>
              </a:buClr>
              <a:buFont typeface="Arial" panose="020B0604020202020204" pitchFamily="34" charset="0"/>
              <a:buChar char="•"/>
            </a:pPr>
            <a:r>
              <a:rPr lang="hr-HR" sz="1100" dirty="0" err="1">
                <a:solidFill>
                  <a:srgbClr val="B08980"/>
                </a:solidFill>
              </a:rPr>
              <a:t>neurodegenerativna</a:t>
            </a:r>
            <a:r>
              <a:rPr lang="hr-HR" sz="1100" dirty="0">
                <a:solidFill>
                  <a:srgbClr val="B08980"/>
                </a:solidFill>
              </a:rPr>
              <a:t> bolest – gubitak pamćenja i poteškoće u učenju, dezorijentacija, magle promjene u raspoloženju, depresija, poteškoće u govoru</a:t>
            </a:r>
          </a:p>
          <a:p>
            <a:pPr marL="285750" lvl="0" indent="-285750">
              <a:buClr>
                <a:srgbClr val="B08980"/>
              </a:buClr>
              <a:buFont typeface="Arial" panose="020B0604020202020204" pitchFamily="34" charset="0"/>
              <a:buChar char="•"/>
            </a:pPr>
            <a:r>
              <a:rPr lang="hr-HR" sz="1100" dirty="0">
                <a:solidFill>
                  <a:srgbClr val="B08980"/>
                </a:solidFill>
              </a:rPr>
              <a:t>nakupljanje </a:t>
            </a:r>
            <a:r>
              <a:rPr lang="el-GR" sz="1100" dirty="0">
                <a:solidFill>
                  <a:srgbClr val="B08980"/>
                </a:solidFill>
              </a:rPr>
              <a:t>β-</a:t>
            </a:r>
            <a:r>
              <a:rPr lang="hr-HR" sz="1100" dirty="0" err="1">
                <a:solidFill>
                  <a:srgbClr val="B08980"/>
                </a:solidFill>
              </a:rPr>
              <a:t>amiloidnih</a:t>
            </a:r>
            <a:r>
              <a:rPr lang="hr-HR" sz="1100" dirty="0">
                <a:solidFill>
                  <a:srgbClr val="B08980"/>
                </a:solidFill>
              </a:rPr>
              <a:t> </a:t>
            </a:r>
            <a:r>
              <a:rPr lang="hr-HR" sz="1100" dirty="0" err="1">
                <a:solidFill>
                  <a:srgbClr val="B08980"/>
                </a:solidFill>
              </a:rPr>
              <a:t>plakova</a:t>
            </a:r>
            <a:r>
              <a:rPr lang="hr-HR" sz="1100" dirty="0">
                <a:solidFill>
                  <a:srgbClr val="B08980"/>
                </a:solidFill>
              </a:rPr>
              <a:t> i stvaranje </a:t>
            </a:r>
            <a:r>
              <a:rPr lang="hr-HR" sz="1100" dirty="0" err="1">
                <a:solidFill>
                  <a:srgbClr val="B08980"/>
                </a:solidFill>
              </a:rPr>
              <a:t>neurofibrilarnih</a:t>
            </a:r>
            <a:r>
              <a:rPr lang="hr-HR" sz="1100" dirty="0">
                <a:solidFill>
                  <a:srgbClr val="B08980"/>
                </a:solidFill>
              </a:rPr>
              <a:t> čvorića </a:t>
            </a:r>
            <a:r>
              <a:rPr lang="hr-HR" sz="1100" i="1" dirty="0" err="1">
                <a:solidFill>
                  <a:srgbClr val="B08980"/>
                </a:solidFill>
              </a:rPr>
              <a:t>tau</a:t>
            </a:r>
            <a:r>
              <a:rPr lang="hr-HR" sz="1100" dirty="0">
                <a:solidFill>
                  <a:srgbClr val="B08980"/>
                </a:solidFill>
              </a:rPr>
              <a:t> proteina unutar neurona</a:t>
            </a:r>
          </a:p>
          <a:p>
            <a:pPr marL="285750" lvl="0" indent="-285750">
              <a:buClr>
                <a:srgbClr val="B08980"/>
              </a:buClr>
              <a:buFont typeface="Arial" panose="020B0604020202020204" pitchFamily="34" charset="0"/>
              <a:buChar char="•"/>
            </a:pPr>
            <a:r>
              <a:rPr lang="hr-HR" sz="1100" dirty="0">
                <a:solidFill>
                  <a:srgbClr val="B08980"/>
                </a:solidFill>
              </a:rPr>
              <a:t>hidroliza </a:t>
            </a:r>
            <a:r>
              <a:rPr lang="hr-HR" sz="1100" dirty="0" err="1">
                <a:solidFill>
                  <a:srgbClr val="B08980"/>
                </a:solidFill>
              </a:rPr>
              <a:t>amiloidnog</a:t>
            </a:r>
            <a:r>
              <a:rPr lang="hr-HR" sz="1100" dirty="0">
                <a:solidFill>
                  <a:srgbClr val="B08980"/>
                </a:solidFill>
              </a:rPr>
              <a:t> </a:t>
            </a:r>
            <a:r>
              <a:rPr lang="hr-HR" sz="1100" dirty="0" err="1">
                <a:solidFill>
                  <a:srgbClr val="B08980"/>
                </a:solidFill>
              </a:rPr>
              <a:t>prekursor</a:t>
            </a:r>
            <a:r>
              <a:rPr lang="hr-HR" sz="1100" dirty="0">
                <a:solidFill>
                  <a:srgbClr val="B08980"/>
                </a:solidFill>
              </a:rPr>
              <a:t> proteina (APP)</a:t>
            </a:r>
            <a:endParaRPr lang="hr-HR" sz="1100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100" dirty="0"/>
              <a:t>5% – mutacije na genima za APP, PSEN1 i PSEN2 – prije 65. godine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100" dirty="0"/>
              <a:t>95% – sporadičan tip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100" dirty="0"/>
              <a:t>mogući inicijatori bolesti: </a:t>
            </a:r>
            <a:r>
              <a:rPr lang="hr-HR" sz="1100" b="1" dirty="0"/>
              <a:t>disfunkcija KMB</a:t>
            </a:r>
            <a:r>
              <a:rPr lang="hr-HR" sz="1100" dirty="0"/>
              <a:t>, promjene na mitohondrijima, oksidacijski stres, upala živčanog sustava</a:t>
            </a:r>
          </a:p>
          <a:p>
            <a:pPr marL="0" indent="0">
              <a:buNone/>
            </a:pPr>
            <a:endParaRPr lang="hr-H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100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lang="hr-HR" sz="1100" b="1" dirty="0"/>
          </a:p>
          <a:p>
            <a:pPr marL="285750" indent="-285750">
              <a:lnSpc>
                <a:spcPct val="100000"/>
              </a:lnSpc>
            </a:pP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62FDA-325B-4674-B543-64F8B26A8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84" b="62030"/>
          <a:stretch/>
        </p:blipFill>
        <p:spPr>
          <a:xfrm>
            <a:off x="4020672" y="2368905"/>
            <a:ext cx="4792650" cy="1773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36B8-7901-4F02-8ECF-95C73606A9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791" r="54484" b="30196"/>
          <a:stretch/>
        </p:blipFill>
        <p:spPr>
          <a:xfrm>
            <a:off x="720000" y="2586783"/>
            <a:ext cx="3344476" cy="1337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E4E73A-238A-497A-815D-C32571CCE3FF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36">
            <a:extLst>
              <a:ext uri="{FF2B5EF4-FFF2-40B4-BE49-F238E27FC236}">
                <a16:creationId xmlns:a16="http://schemas.microsoft.com/office/drawing/2014/main" id="{A77180C0-1DAE-4EAF-B577-CCA519C12D23}"/>
              </a:ext>
            </a:extLst>
          </p:cNvPr>
          <p:cNvSpPr txBox="1">
            <a:spLocks/>
          </p:cNvSpPr>
          <p:nvPr/>
        </p:nvSpPr>
        <p:spPr>
          <a:xfrm>
            <a:off x="359170" y="2882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87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hr-HR" dirty="0"/>
          </a:p>
        </p:txBody>
      </p:sp>
      <p:sp>
        <p:nvSpPr>
          <p:cNvPr id="10" name="Google Shape;179;p36">
            <a:extLst>
              <a:ext uri="{FF2B5EF4-FFF2-40B4-BE49-F238E27FC236}">
                <a16:creationId xmlns:a16="http://schemas.microsoft.com/office/drawing/2014/main" id="{95DF726C-6335-409B-BBC8-FDB17890F588}"/>
              </a:ext>
            </a:extLst>
          </p:cNvPr>
          <p:cNvSpPr txBox="1">
            <a:spLocks/>
          </p:cNvSpPr>
          <p:nvPr/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None/>
              <a:defRPr sz="1600" b="0" i="0" u="none" strike="noStrike" cap="non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None/>
              <a:defRPr sz="1400" b="0" i="0" u="none" strike="noStrike" cap="none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1200" dirty="0" err="1"/>
              <a:t>monosloj</a:t>
            </a:r>
            <a:r>
              <a:rPr lang="hr-HR" sz="1200" dirty="0"/>
              <a:t> </a:t>
            </a:r>
            <a:r>
              <a:rPr lang="hr-HR" sz="1200" dirty="0" err="1"/>
              <a:t>endotelnih</a:t>
            </a:r>
            <a:r>
              <a:rPr lang="hr-HR" sz="1200" dirty="0"/>
              <a:t> stanica obloženih </a:t>
            </a:r>
            <a:r>
              <a:rPr lang="hr-HR" sz="1200" dirty="0" err="1"/>
              <a:t>pericitima</a:t>
            </a:r>
            <a:r>
              <a:rPr lang="hr-HR" sz="1200" dirty="0"/>
              <a:t> i </a:t>
            </a:r>
            <a:r>
              <a:rPr lang="hr-HR" sz="1200" dirty="0" err="1"/>
              <a:t>astrocitima</a:t>
            </a:r>
            <a:r>
              <a:rPr lang="hr-HR" sz="1200" dirty="0"/>
              <a:t> raspoređenim oko krvnih žila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1200" dirty="0"/>
              <a:t>ograničavanje </a:t>
            </a:r>
            <a:r>
              <a:rPr lang="hr-HR" sz="1200" dirty="0" err="1"/>
              <a:t>transcelularnog</a:t>
            </a:r>
            <a:r>
              <a:rPr lang="hr-HR" sz="1200" dirty="0"/>
              <a:t> i </a:t>
            </a:r>
            <a:r>
              <a:rPr lang="hr-HR" sz="1200" dirty="0" err="1"/>
              <a:t>paracelularnog</a:t>
            </a:r>
            <a:r>
              <a:rPr lang="hr-HR" sz="1200" dirty="0"/>
              <a:t> prelaska molekula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1200" dirty="0" err="1"/>
              <a:t>klaudini</a:t>
            </a:r>
            <a:r>
              <a:rPr lang="hr-HR" sz="1200" dirty="0"/>
              <a:t> -1, -3, -5 i -12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sz="1200" b="1" dirty="0"/>
              <a:t>klaudin-5 </a:t>
            </a:r>
            <a:r>
              <a:rPr lang="hr-HR" sz="1200" dirty="0"/>
              <a:t>(~23 </a:t>
            </a:r>
            <a:r>
              <a:rPr lang="hr-HR" sz="1200" dirty="0" err="1"/>
              <a:t>kDa</a:t>
            </a:r>
            <a:r>
              <a:rPr lang="hr-HR" sz="1200" dirty="0"/>
              <a:t>) – CLDN5, kontrola - molekule &gt; 400 Da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12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2" name="Google Shape;178;p36">
            <a:extLst>
              <a:ext uri="{FF2B5EF4-FFF2-40B4-BE49-F238E27FC236}">
                <a16:creationId xmlns:a16="http://schemas.microsoft.com/office/drawing/2014/main" id="{C8499E1A-8EBC-44F6-8B7F-C4A71A18D2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477" y="434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/>
              <a:t>Uloga KMB u patofiziologiji AB</a:t>
            </a:r>
            <a:endParaRPr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0E47C1-75DF-4948-A336-924955508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80" r="38104" b="16470"/>
          <a:stretch/>
        </p:blipFill>
        <p:spPr>
          <a:xfrm>
            <a:off x="408477" y="2105751"/>
            <a:ext cx="4943045" cy="1724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180164-2AFE-40DE-86D4-294E3E293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39" t="25460" r="32728" b="47325"/>
          <a:stretch/>
        </p:blipFill>
        <p:spPr>
          <a:xfrm>
            <a:off x="4741921" y="3091380"/>
            <a:ext cx="3449578" cy="231939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CE8217-D256-4DB2-A46A-C36B373DD344}"/>
              </a:ext>
            </a:extLst>
          </p:cNvPr>
          <p:cNvCxnSpPr>
            <a:cxnSpLocks/>
          </p:cNvCxnSpPr>
          <p:nvPr/>
        </p:nvCxnSpPr>
        <p:spPr>
          <a:xfrm>
            <a:off x="4908176" y="2968043"/>
            <a:ext cx="289112" cy="360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BA7448-B858-488B-A259-6ECCB1A3AEC0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569096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Utjecaj ekspresije klaudina-5 na sposobnost učenja i pamćenja</a:t>
            </a:r>
            <a:endParaRPr sz="3600" dirty="0"/>
          </a:p>
        </p:txBody>
      </p:sp>
      <p:sp>
        <p:nvSpPr>
          <p:cNvPr id="480" name="Google Shape;480;p59"/>
          <p:cNvSpPr txBox="1">
            <a:spLocks noGrp="1"/>
          </p:cNvSpPr>
          <p:nvPr>
            <p:ph type="title" idx="2"/>
          </p:nvPr>
        </p:nvSpPr>
        <p:spPr>
          <a:xfrm>
            <a:off x="720000" y="47362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EEBCB-A13E-4D95-A109-BEEBA1C1DAB0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Životinjski modeli </a:t>
            </a:r>
            <a:endParaRPr dirty="0"/>
          </a:p>
        </p:txBody>
      </p:sp>
      <p:sp>
        <p:nvSpPr>
          <p:cNvPr id="230" name="Google Shape;230;p42"/>
          <p:cNvSpPr txBox="1">
            <a:spLocks noGrp="1"/>
          </p:cNvSpPr>
          <p:nvPr>
            <p:ph type="subTitle" idx="1"/>
          </p:nvPr>
        </p:nvSpPr>
        <p:spPr>
          <a:xfrm>
            <a:off x="720000" y="1452575"/>
            <a:ext cx="7509600" cy="27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AB - APP/PS1 miševi – A</a:t>
            </a:r>
            <a:r>
              <a:rPr lang="el-GR" sz="1200" dirty="0">
                <a:cs typeface="Times New Roman" panose="02020603050405020304" pitchFamily="18" charset="0"/>
              </a:rPr>
              <a:t>β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cs typeface="Times New Roman" panose="02020603050405020304" pitchFamily="18" charset="0"/>
              </a:rPr>
              <a:t>plakovi</a:t>
            </a:r>
            <a:r>
              <a:rPr lang="hr-HR" sz="1200" dirty="0">
                <a:cs typeface="Times New Roman" panose="02020603050405020304" pitchFamily="18" charset="0"/>
              </a:rPr>
              <a:t> – 6 tjedana – </a:t>
            </a:r>
            <a:r>
              <a:rPr lang="hr-HR" sz="1200" dirty="0" err="1">
                <a:cs typeface="Times New Roman" panose="02020603050405020304" pitchFamily="18" charset="0"/>
              </a:rPr>
              <a:t>neokorteks</a:t>
            </a:r>
            <a:r>
              <a:rPr lang="hr-HR" sz="1200" dirty="0">
                <a:cs typeface="Times New Roman" panose="02020603050405020304" pitchFamily="18" charset="0"/>
              </a:rPr>
              <a:t>, 3-4 mjeseca – </a:t>
            </a:r>
            <a:r>
              <a:rPr lang="hr-HR" sz="1200" dirty="0" err="1">
                <a:cs typeface="Times New Roman" panose="02020603050405020304" pitchFamily="18" charset="0"/>
              </a:rPr>
              <a:t>hipokampus</a:t>
            </a:r>
            <a:endParaRPr lang="hr-HR" sz="12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cs typeface="Times New Roman" panose="02020603050405020304" pitchFamily="18" charset="0"/>
              </a:rPr>
              <a:t>K – WT miševi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cs typeface="Times New Roman" panose="02020603050405020304" pitchFamily="18" charset="0"/>
              </a:rPr>
              <a:t>starost – C57BL/6J (20 mjeseci)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>
                <a:cs typeface="Times New Roman" panose="02020603050405020304" pitchFamily="18" charset="0"/>
              </a:rPr>
              <a:t>inaktivacija klaudina-5 – </a:t>
            </a:r>
            <a:r>
              <a:rPr lang="hr-HR" sz="1200" dirty="0" err="1">
                <a:cs typeface="Times New Roman" panose="02020603050405020304" pitchFamily="18" charset="0"/>
              </a:rPr>
              <a:t>heterozigoti</a:t>
            </a:r>
            <a:r>
              <a:rPr lang="hr-HR" sz="1200" dirty="0">
                <a:cs typeface="Times New Roman" panose="02020603050405020304" pitchFamily="18" charset="0"/>
              </a:rPr>
              <a:t> klaudin-5</a:t>
            </a:r>
            <a:r>
              <a:rPr lang="hr-HR" sz="1200" baseline="30000" dirty="0">
                <a:cs typeface="Times New Roman" panose="02020603050405020304" pitchFamily="18" charset="0"/>
              </a:rPr>
              <a:t>+/- </a:t>
            </a:r>
            <a:r>
              <a:rPr lang="hr-HR" sz="1200" dirty="0">
                <a:cs typeface="Times New Roman" panose="02020603050405020304" pitchFamily="18" charset="0"/>
              </a:rPr>
              <a:t>(8 tjedana)</a:t>
            </a:r>
            <a:endParaRPr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3ED46-370D-47C4-8F46-25A446F44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35" r="43412" b="80213"/>
          <a:stretch/>
        </p:blipFill>
        <p:spPr>
          <a:xfrm>
            <a:off x="5903257" y="-158193"/>
            <a:ext cx="1586753" cy="1779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F705D-4D4A-49D8-8C0B-1F95D7A96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752" b="82012"/>
          <a:stretch/>
        </p:blipFill>
        <p:spPr>
          <a:xfrm>
            <a:off x="225718" y="2370044"/>
            <a:ext cx="1797757" cy="1240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F3BB97-8658-4DDC-B0DA-77DB75B25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65" r="56039" b="82012"/>
          <a:stretch/>
        </p:blipFill>
        <p:spPr>
          <a:xfrm>
            <a:off x="1560884" y="3748527"/>
            <a:ext cx="2386711" cy="1160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01B5DF-2D60-4C95-B4D7-112A259D4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405" r="27124" b="73203"/>
          <a:stretch/>
        </p:blipFill>
        <p:spPr>
          <a:xfrm>
            <a:off x="3892715" y="2370044"/>
            <a:ext cx="1512796" cy="1722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23AD3F-A148-4D4C-8F53-6A71101DD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74" b="71759"/>
          <a:stretch/>
        </p:blipFill>
        <p:spPr>
          <a:xfrm>
            <a:off x="6756731" y="2016961"/>
            <a:ext cx="2691805" cy="20446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528269-09A8-4FB9-852F-187226178249}"/>
              </a:ext>
            </a:extLst>
          </p:cNvPr>
          <p:cNvSpPr txBox="1"/>
          <p:nvPr/>
        </p:nvSpPr>
        <p:spPr>
          <a:xfrm>
            <a:off x="1618108" y="4165061"/>
            <a:ext cx="914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accent6">
                    <a:lumMod val="50000"/>
                  </a:schemeClr>
                </a:solidFill>
                <a:latin typeface="Roboto Medium"/>
              </a:rPr>
              <a:t>0.75 </a:t>
            </a:r>
            <a:r>
              <a:rPr lang="hr-HR" sz="1100" dirty="0" err="1">
                <a:solidFill>
                  <a:schemeClr val="accent6">
                    <a:lumMod val="50000"/>
                  </a:schemeClr>
                </a:solidFill>
                <a:latin typeface="Roboto Medium"/>
              </a:rPr>
              <a:t>mA</a:t>
            </a:r>
            <a:endParaRPr lang="hr-HR" sz="1100" dirty="0">
              <a:solidFill>
                <a:schemeClr val="accent6">
                  <a:lumMod val="50000"/>
                </a:schemeClr>
              </a:solidFill>
              <a:latin typeface="Roboto Medium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C1287-C608-4D6D-9FBF-FB615F53F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30" t="70196" r="-1"/>
          <a:stretch/>
        </p:blipFill>
        <p:spPr>
          <a:xfrm>
            <a:off x="5601801" y="3746481"/>
            <a:ext cx="2126862" cy="1813287"/>
          </a:xfrm>
          <a:prstGeom prst="rect">
            <a:avLst/>
          </a:prstGeom>
        </p:spPr>
      </p:pic>
      <p:sp>
        <p:nvSpPr>
          <p:cNvPr id="21" name="Google Shape;229;p42">
            <a:extLst>
              <a:ext uri="{FF2B5EF4-FFF2-40B4-BE49-F238E27FC236}">
                <a16:creationId xmlns:a16="http://schemas.microsoft.com/office/drawing/2014/main" id="{BECC09E4-8009-438B-A254-FE827BA28E28}"/>
              </a:ext>
            </a:extLst>
          </p:cNvPr>
          <p:cNvSpPr txBox="1">
            <a:spLocks/>
          </p:cNvSpPr>
          <p:nvPr/>
        </p:nvSpPr>
        <p:spPr>
          <a:xfrm>
            <a:off x="160452" y="3472685"/>
            <a:ext cx="2360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4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1400" dirty="0"/>
              <a:t>MWM test</a:t>
            </a:r>
          </a:p>
        </p:txBody>
      </p:sp>
      <p:sp>
        <p:nvSpPr>
          <p:cNvPr id="22" name="Google Shape;229;p42">
            <a:extLst>
              <a:ext uri="{FF2B5EF4-FFF2-40B4-BE49-F238E27FC236}">
                <a16:creationId xmlns:a16="http://schemas.microsoft.com/office/drawing/2014/main" id="{686B5AC8-7AD6-466D-800B-286201E8445D}"/>
              </a:ext>
            </a:extLst>
          </p:cNvPr>
          <p:cNvSpPr txBox="1">
            <a:spLocks/>
          </p:cNvSpPr>
          <p:nvPr/>
        </p:nvSpPr>
        <p:spPr>
          <a:xfrm>
            <a:off x="1868778" y="3606697"/>
            <a:ext cx="2360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4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1400" dirty="0"/>
              <a:t>CFC test</a:t>
            </a:r>
          </a:p>
        </p:txBody>
      </p:sp>
      <p:sp>
        <p:nvSpPr>
          <p:cNvPr id="23" name="Google Shape;229;p42">
            <a:extLst>
              <a:ext uri="{FF2B5EF4-FFF2-40B4-BE49-F238E27FC236}">
                <a16:creationId xmlns:a16="http://schemas.microsoft.com/office/drawing/2014/main" id="{96E8091F-F31A-4D89-AD53-8A3CA9719508}"/>
              </a:ext>
            </a:extLst>
          </p:cNvPr>
          <p:cNvSpPr txBox="1">
            <a:spLocks/>
          </p:cNvSpPr>
          <p:nvPr/>
        </p:nvSpPr>
        <p:spPr>
          <a:xfrm>
            <a:off x="3464424" y="3906501"/>
            <a:ext cx="2360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4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1400" dirty="0"/>
              <a:t>NOR test</a:t>
            </a:r>
          </a:p>
        </p:txBody>
      </p:sp>
      <p:sp>
        <p:nvSpPr>
          <p:cNvPr id="24" name="Google Shape;229;p42">
            <a:extLst>
              <a:ext uri="{FF2B5EF4-FFF2-40B4-BE49-F238E27FC236}">
                <a16:creationId xmlns:a16="http://schemas.microsoft.com/office/drawing/2014/main" id="{A3588802-F2D7-4623-BDC3-A819FB0FB9AA}"/>
              </a:ext>
            </a:extLst>
          </p:cNvPr>
          <p:cNvSpPr txBox="1">
            <a:spLocks/>
          </p:cNvSpPr>
          <p:nvPr/>
        </p:nvSpPr>
        <p:spPr>
          <a:xfrm>
            <a:off x="5418958" y="3380329"/>
            <a:ext cx="2360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4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1400" dirty="0"/>
              <a:t>mjerenje LTP</a:t>
            </a:r>
          </a:p>
        </p:txBody>
      </p:sp>
      <p:sp>
        <p:nvSpPr>
          <p:cNvPr id="25" name="Google Shape;229;p42">
            <a:extLst>
              <a:ext uri="{FF2B5EF4-FFF2-40B4-BE49-F238E27FC236}">
                <a16:creationId xmlns:a16="http://schemas.microsoft.com/office/drawing/2014/main" id="{F8A62C8E-9D4E-4DD5-8984-32D475DBADD4}"/>
              </a:ext>
            </a:extLst>
          </p:cNvPr>
          <p:cNvSpPr txBox="1">
            <a:spLocks/>
          </p:cNvSpPr>
          <p:nvPr/>
        </p:nvSpPr>
        <p:spPr>
          <a:xfrm>
            <a:off x="6743284" y="1898978"/>
            <a:ext cx="23606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400" b="1" i="0" u="none" strike="noStrike" cap="none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1400" dirty="0"/>
              <a:t>Western </a:t>
            </a:r>
            <a:r>
              <a:rPr lang="hr-HR" sz="1400" dirty="0" err="1"/>
              <a:t>blot</a:t>
            </a:r>
            <a:endParaRPr lang="hr-HR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27F70-9137-46F8-B570-4810D31861A3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Morris water maze (MWM) test</a:t>
            </a:r>
            <a:endParaRPr dirty="0"/>
          </a:p>
        </p:txBody>
      </p:sp>
      <p:sp>
        <p:nvSpPr>
          <p:cNvPr id="230" name="Google Shape;230;p42"/>
          <p:cNvSpPr txBox="1">
            <a:spLocks noGrp="1"/>
          </p:cNvSpPr>
          <p:nvPr>
            <p:ph type="subTitle" idx="1"/>
          </p:nvPr>
        </p:nvSpPr>
        <p:spPr>
          <a:xfrm>
            <a:off x="720000" y="1289938"/>
            <a:ext cx="7509600" cy="27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trajanje: 4 dana + 5. dan (probe </a:t>
            </a:r>
            <a:r>
              <a:rPr lang="hr-HR" sz="1200" dirty="0" err="1"/>
              <a:t>trial</a:t>
            </a:r>
            <a:r>
              <a:rPr lang="hr-HR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zamućena voda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vrijeme pronalaska platforme, putanja i brzina plivanja (probe </a:t>
            </a:r>
            <a:r>
              <a:rPr lang="hr-HR" sz="1200" dirty="0" err="1"/>
              <a:t>trial</a:t>
            </a:r>
            <a:r>
              <a:rPr lang="hr-HR" sz="1200" dirty="0"/>
              <a:t> – vrijeme u ciljnom kvadrantu)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različite startne pozicije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vizualni znakovi – geometrijski oblici, boje,…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probe </a:t>
            </a:r>
            <a:r>
              <a:rPr lang="hr-HR" sz="1200" dirty="0" err="1"/>
              <a:t>trial</a:t>
            </a:r>
            <a:r>
              <a:rPr lang="hr-HR" sz="1200" dirty="0"/>
              <a:t> – 30-60 sekundi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2F705D-4D4A-49D8-8C0B-1F95D7A96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752" b="82012"/>
          <a:stretch/>
        </p:blipFill>
        <p:spPr>
          <a:xfrm>
            <a:off x="4333794" y="2835425"/>
            <a:ext cx="2309052" cy="1593296"/>
          </a:xfrm>
          <a:prstGeom prst="rect">
            <a:avLst/>
          </a:prstGeom>
        </p:spPr>
      </p:pic>
      <p:sp>
        <p:nvSpPr>
          <p:cNvPr id="2" name="Flowchart: Or 1">
            <a:extLst>
              <a:ext uri="{FF2B5EF4-FFF2-40B4-BE49-F238E27FC236}">
                <a16:creationId xmlns:a16="http://schemas.microsoft.com/office/drawing/2014/main" id="{2281E2E8-4C73-42C0-A169-686B3F8D4B82}"/>
              </a:ext>
            </a:extLst>
          </p:cNvPr>
          <p:cNvSpPr/>
          <p:nvPr/>
        </p:nvSpPr>
        <p:spPr>
          <a:xfrm>
            <a:off x="1569943" y="3115098"/>
            <a:ext cx="1721224" cy="1701053"/>
          </a:xfrm>
          <a:prstGeom prst="flowChar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666E7F7-02AE-4CE3-8671-7C93488920F4}"/>
              </a:ext>
            </a:extLst>
          </p:cNvPr>
          <p:cNvSpPr/>
          <p:nvPr/>
        </p:nvSpPr>
        <p:spPr>
          <a:xfrm>
            <a:off x="1297641" y="3065929"/>
            <a:ext cx="363071" cy="28911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8C216F-1172-4928-A8B5-4794F15FE9C3}"/>
              </a:ext>
            </a:extLst>
          </p:cNvPr>
          <p:cNvSpPr/>
          <p:nvPr/>
        </p:nvSpPr>
        <p:spPr>
          <a:xfrm>
            <a:off x="3186953" y="3065929"/>
            <a:ext cx="302559" cy="289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C4B4C8-EAA7-475D-85A0-58AE5D4CC96D}"/>
              </a:ext>
            </a:extLst>
          </p:cNvPr>
          <p:cNvSpPr/>
          <p:nvPr/>
        </p:nvSpPr>
        <p:spPr>
          <a:xfrm>
            <a:off x="1297641" y="4475431"/>
            <a:ext cx="363071" cy="3407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2C29E56-55D6-47B4-B9A1-8DE866F43F96}"/>
              </a:ext>
            </a:extLst>
          </p:cNvPr>
          <p:cNvSpPr/>
          <p:nvPr/>
        </p:nvSpPr>
        <p:spPr>
          <a:xfrm>
            <a:off x="3156697" y="4475431"/>
            <a:ext cx="363070" cy="34072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A998E6-5CF6-4B17-87B7-18D74B861F77}"/>
              </a:ext>
            </a:extLst>
          </p:cNvPr>
          <p:cNvSpPr/>
          <p:nvPr/>
        </p:nvSpPr>
        <p:spPr>
          <a:xfrm>
            <a:off x="1943100" y="4155141"/>
            <a:ext cx="228600" cy="2218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3F6EE-99BE-4393-BAD3-A4B374EFF9F6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6926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Contextual</a:t>
            </a:r>
            <a:r>
              <a:rPr lang="hr-HR" dirty="0"/>
              <a:t> </a:t>
            </a:r>
            <a:r>
              <a:rPr lang="hr-HR" dirty="0" err="1"/>
              <a:t>fear</a:t>
            </a:r>
            <a:r>
              <a:rPr lang="hr-HR" dirty="0"/>
              <a:t> </a:t>
            </a:r>
            <a:r>
              <a:rPr lang="hr-HR" dirty="0" err="1"/>
              <a:t>conditioning</a:t>
            </a:r>
            <a:r>
              <a:rPr lang="hr-HR" dirty="0"/>
              <a:t> (CFC) test</a:t>
            </a:r>
            <a:endParaRPr dirty="0"/>
          </a:p>
        </p:txBody>
      </p:sp>
      <p:sp>
        <p:nvSpPr>
          <p:cNvPr id="230" name="Google Shape;230;p42"/>
          <p:cNvSpPr txBox="1">
            <a:spLocks noGrp="1"/>
          </p:cNvSpPr>
          <p:nvPr>
            <p:ph type="subTitle" idx="1"/>
          </p:nvPr>
        </p:nvSpPr>
        <p:spPr>
          <a:xfrm>
            <a:off x="720000" y="1289938"/>
            <a:ext cx="7272533" cy="27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HABITUACIJA: 3 minute + (negativan podražaj 0.75 </a:t>
            </a:r>
            <a:r>
              <a:rPr lang="hr-HR" sz="1200" dirty="0" err="1"/>
              <a:t>mA</a:t>
            </a:r>
            <a:r>
              <a:rPr lang="hr-HR" sz="1200" dirty="0"/>
              <a:t>) -&gt; 24 h -&gt; CONDITIONING FAZA: 3 minute (mjeri se vrijeme nepomičnosti)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/>
              <a:t>mjeri se % vremena nepomičnosti, latencija nepomičnosti i broj epizoda nepomičnosti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200" dirty="0" err="1"/>
              <a:t>hipokampus</a:t>
            </a:r>
            <a:r>
              <a:rPr lang="hr-HR" sz="1200" dirty="0"/>
              <a:t> + </a:t>
            </a:r>
            <a:r>
              <a:rPr lang="hr-HR" sz="1200" dirty="0" err="1"/>
              <a:t>amigdala</a:t>
            </a:r>
            <a:endParaRPr lang="hr-H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9AF349-5F6B-48B6-891A-9B91EEDBA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65" r="56039" b="82012"/>
          <a:stretch/>
        </p:blipFill>
        <p:spPr>
          <a:xfrm>
            <a:off x="3747773" y="2571750"/>
            <a:ext cx="3278892" cy="1594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FAEF0A-FBE6-4AB2-8585-B3816B3CCB2B}"/>
              </a:ext>
            </a:extLst>
          </p:cNvPr>
          <p:cNvSpPr txBox="1"/>
          <p:nvPr/>
        </p:nvSpPr>
        <p:spPr>
          <a:xfrm>
            <a:off x="3898912" y="3238133"/>
            <a:ext cx="914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accent6">
                    <a:lumMod val="50000"/>
                  </a:schemeClr>
                </a:solidFill>
                <a:latin typeface="Roboto Medium"/>
              </a:rPr>
              <a:t>0.75 </a:t>
            </a:r>
            <a:r>
              <a:rPr lang="hr-HR" sz="1100" dirty="0" err="1">
                <a:solidFill>
                  <a:schemeClr val="accent6">
                    <a:lumMod val="50000"/>
                  </a:schemeClr>
                </a:solidFill>
                <a:latin typeface="Roboto Medium"/>
              </a:rPr>
              <a:t>mA</a:t>
            </a:r>
            <a:endParaRPr lang="hr-HR" sz="1100" dirty="0">
              <a:solidFill>
                <a:schemeClr val="accent6">
                  <a:lumMod val="50000"/>
                </a:schemeClr>
              </a:solidFill>
              <a:latin typeface="Roboto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0B017-28A1-4011-B08E-B33A9990B239}"/>
              </a:ext>
            </a:extLst>
          </p:cNvPr>
          <p:cNvSpPr txBox="1"/>
          <p:nvPr/>
        </p:nvSpPr>
        <p:spPr>
          <a:xfrm>
            <a:off x="8319911" y="4560711"/>
            <a:ext cx="44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9772885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Aesthetic Slideshow by Slidesgo">
  <a:themeElements>
    <a:clrScheme name="Simple Light">
      <a:dk1>
        <a:srgbClr val="6D5B57"/>
      </a:dk1>
      <a:lt1>
        <a:srgbClr val="F2E1D8"/>
      </a:lt1>
      <a:dk2>
        <a:srgbClr val="595959"/>
      </a:dk2>
      <a:lt2>
        <a:srgbClr val="B08980"/>
      </a:lt2>
      <a:accent1>
        <a:srgbClr val="6D5B57"/>
      </a:accent1>
      <a:accent2>
        <a:srgbClr val="F2E1D8"/>
      </a:accent2>
      <a:accent3>
        <a:srgbClr val="595959"/>
      </a:accent3>
      <a:accent4>
        <a:srgbClr val="B08980"/>
      </a:accent4>
      <a:accent5>
        <a:srgbClr val="F2E1D8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9512</TotalTime>
  <Words>802</Words>
  <Application>Microsoft Office PowerPoint</Application>
  <PresentationFormat>On-screen Show (16:9)</PresentationFormat>
  <Paragraphs>158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Bebas Neue</vt:lpstr>
      <vt:lpstr>Maven Pro</vt:lpstr>
      <vt:lpstr>Oxygen</vt:lpstr>
      <vt:lpstr>Oxygen Light</vt:lpstr>
      <vt:lpstr>Poiret One</vt:lpstr>
      <vt:lpstr>Roboto Medium</vt:lpstr>
      <vt:lpstr>Times New Roman</vt:lpstr>
      <vt:lpstr>Minimalist Aesthetic Slideshow by Slidesgo</vt:lpstr>
      <vt:lpstr>Uloga klaudina-5 u patofiziologiji Alzheimerove bolesti    Ning Zhu, Meidan Wei, Linguang Yuan, Xiaodan He, Chunli Chen, Aimin Ji, Guozeng Zhang: Claudin-5 relieves cognitive declinein Alzheimer´disease mice through suppression of inhibitory GABAergic neurotransmission </vt:lpstr>
      <vt:lpstr>Sadržaj</vt:lpstr>
      <vt:lpstr>Patofiziologija Alzheimerove bolesti i uloga KMB </vt:lpstr>
      <vt:lpstr>Alzheimerova bolest</vt:lpstr>
      <vt:lpstr>Uloga KMB u patofiziologiji AB</vt:lpstr>
      <vt:lpstr>Utjecaj ekspresije klaudina-5 na sposobnost učenja i pamćenja</vt:lpstr>
      <vt:lpstr>Životinjski modeli </vt:lpstr>
      <vt:lpstr>Morris water maze (MWM) test</vt:lpstr>
      <vt:lpstr>Contextual fear conditioning (CFC) test</vt:lpstr>
      <vt:lpstr>Novel object recognition (NOR) test</vt:lpstr>
      <vt:lpstr>Mjerenje dugotrajne potencijacije (LTP)</vt:lpstr>
      <vt:lpstr>Western blot</vt:lpstr>
      <vt:lpstr>Učinak intravenozne injekcije klaudina-5 na učenje i pamćenje AB miševa</vt:lpstr>
      <vt:lpstr>Učinak intravenozne injekcije klaudina-5 na učenje i pamćenje starijih miševa</vt:lpstr>
      <vt:lpstr>Učinak inaktivacije klaudina-5 na kognitivne sposobnosti i dugotrajnu potencijaciju kod odraslih miševa</vt:lpstr>
      <vt:lpstr>Utjecaj klaudina-5 na glutamatergičku neurotransmisiju</vt:lpstr>
      <vt:lpstr>Zaključak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 klaudina-5 u patofiziologiji Alzheimerove bolesti</dc:title>
  <dc:creator>Katja Vuković</dc:creator>
  <cp:lastModifiedBy>Katja Vuković</cp:lastModifiedBy>
  <cp:revision>53</cp:revision>
  <dcterms:modified xsi:type="dcterms:W3CDTF">2026-04-29T10:44:51Z</dcterms:modified>
</cp:coreProperties>
</file>