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gradFill rotWithShape="0">
          <a:gsLst>
            <a:gs pos="0">
              <a:srgbClr val="4AA2D6"/>
            </a:gs>
            <a:gs pos="25000">
              <a:srgbClr val="4C96C6"/>
            </a:gs>
            <a:gs pos="100000">
              <a:srgbClr val="002B36"/>
            </a:gs>
          </a:gsLst>
          <a:path path="circle">
            <a:fillToRect l="50000" t="55000" r="50000" b="4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3" name="Freeform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5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lt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6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lt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tIns="0" rIns="18360" bIns="0" anchor="b">
            <a:normAutofit/>
          </a:bodyPr>
          <a:lstStyle>
            <a:lvl1pPr indent="0" algn="r">
              <a:lnSpc>
                <a:spcPct val="100000"/>
              </a:lnSpc>
              <a:buNone/>
              <a:defRPr lang="hr-HR" sz="42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hr-HR" sz="42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rPr>
              <a:t>Uredite stil naslova matrice</a:t>
            </a:r>
            <a:endParaRPr lang="en-US" sz="4200" b="1" u="none" strike="noStrike">
              <a:solidFill>
                <a:schemeClr val="accent3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2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3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DBB9C4A-2F23-446C-8CCF-88492BAF950E}" type="slidenum">
              <a:rPr lang="en-US" sz="9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  <a:defRPr lang="en-US" sz="195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1pPr>
            <a:lvl2pPr lvl="1" algn="l"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2pPr>
            <a:lvl3pPr lvl="2" algn="l">
              <a:spcBef>
                <a:spcPts val="315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58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3pPr>
            <a:lvl4pPr lvl="3" algn="l">
              <a:spcBef>
                <a:spcPts val="3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5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4pPr>
            <a:lvl5pPr lvl="4" algn="l">
              <a:spcBef>
                <a:spcPts val="3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5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7pPr>
          </a:lstStyle>
          <a:p>
            <a:pPr marL="205920" indent="-205920" algn="l"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n-US" sz="195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Click to edit the outline text format</a:t>
            </a:r>
          </a:p>
          <a:p>
            <a:pPr marL="864000" lvl="1" indent="-324000" algn="l"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Second Outline Level</a:t>
            </a:r>
          </a:p>
          <a:p>
            <a:pPr marL="1296000" lvl="2" indent="-288000" algn="l">
              <a:spcBef>
                <a:spcPts val="315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58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Third Outline Level</a:t>
            </a:r>
          </a:p>
          <a:p>
            <a:pPr marL="1728000" lvl="3" indent="-216000" algn="l">
              <a:spcBef>
                <a:spcPts val="3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5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Fourth Outline Level</a:t>
            </a:r>
          </a:p>
          <a:p>
            <a:pPr marL="2160000" lvl="4" indent="-216000" algn="l">
              <a:spcBef>
                <a:spcPts val="3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5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Fifth Outline Level</a:t>
            </a: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Sixth Outline Level</a:t>
            </a: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Seventh Outline Level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Zaglavlje sekcije">
    <p:bg>
      <p:bgPr>
        <a:gradFill rotWithShape="0">
          <a:gsLst>
            <a:gs pos="0">
              <a:srgbClr val="4AA2D6"/>
            </a:gs>
            <a:gs pos="25000">
              <a:srgbClr val="4C96C6"/>
            </a:gs>
            <a:gs pos="100000">
              <a:srgbClr val="002B36"/>
            </a:gs>
          </a:gsLst>
          <a:path path="circle">
            <a:fillToRect l="50000" t="55000" r="50000" b="4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6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43" name="Freeform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44" name="Group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45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lt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46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lt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defRPr lang="hr-HR" sz="42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hr-HR" sz="42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</a:rPr>
              <a:t>Uredite stil naslova matrice</a:t>
            </a:r>
            <a:endParaRPr lang="en-US" sz="4200" b="1" u="none" strike="noStrike">
              <a:solidFill>
                <a:schemeClr val="accent4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45720" tIns="45000" rIns="45720" bIns="45000" anchor="t">
            <a:noAutofit/>
          </a:bodyPr>
          <a:lstStyle>
            <a:lvl1pPr indent="0" algn="l">
              <a:lnSpc>
                <a:spcPct val="100000"/>
              </a:lnSpc>
              <a:spcBef>
                <a:spcPts val="329"/>
              </a:spcBef>
              <a:buNone/>
              <a:tabLst>
                <a:tab pos="0" algn="l"/>
              </a:tabLst>
              <a:defRPr lang="hr-HR" sz="165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329"/>
              </a:spcBef>
              <a:buNone/>
              <a:tabLst>
                <a:tab pos="0" algn="l"/>
              </a:tabLst>
            </a:pPr>
            <a:r>
              <a:rPr lang="hr-HR" sz="165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65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ftr" idx="14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1" name="PlaceHolder 5"/>
          <p:cNvSpPr>
            <a:spLocks noGrp="1"/>
          </p:cNvSpPr>
          <p:nvPr>
            <p:ph type="sldNum" idx="15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073EF84-F028-4D36-BF7A-4FF95D6AA3C2}" type="slidenum">
              <a:rPr lang="en-US" sz="9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bg>
      <p:bgPr>
        <a:blipFill rotWithShape="0">
          <a:blip r:embed="rId2"/>
          <a:tile tx="0" ty="0" sx="64772" sy="64772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3" name="Freeform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4" name="Group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15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16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def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Uredite stil naslova matrice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vert="eaVert" lIns="45000" tIns="90000" rIns="45000" bIns="90000" anchor="t">
            <a:noAutofit/>
          </a:bodyPr>
          <a:lstStyle>
            <a:lvl1pPr algn="l">
              <a:lnSpc>
                <a:spcPct val="100000"/>
              </a:lnSpc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  <a:def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0F6FC6"/>
              </a:buClr>
              <a:buSzPct val="85000"/>
              <a:buFont typeface="Wingdings 2" charset="2"/>
              <a:buChar char=""/>
              <a:def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spcBef>
                <a:spcPts val="315"/>
              </a:spcBef>
              <a:buClr>
                <a:srgbClr val="009DD9"/>
              </a:buClr>
              <a:buSzPct val="70000"/>
              <a:buFont typeface="Wingdings 2" charset="2"/>
              <a:buChar char=""/>
              <a:defRPr lang="hr-HR" sz="158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spcBef>
                <a:spcPts val="300"/>
              </a:spcBef>
              <a:buClr>
                <a:srgbClr val="0BD0D9"/>
              </a:buClr>
              <a:buSzPct val="65000"/>
              <a:buFont typeface="Wingdings 2" charset="2"/>
              <a:buChar char=""/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10CF9B"/>
              </a:buClr>
              <a:buSzPct val="65000"/>
              <a:buFont typeface="Wingdings 2" charset="2"/>
              <a:buChar char=""/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</a:lstStyle>
          <a:p>
            <a:pPr marL="205920" indent="-205920" algn="l">
              <a:lnSpc>
                <a:spcPct val="100000"/>
              </a:lnSpc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9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480240" lvl="1" indent="-185040" algn="l">
              <a:lnSpc>
                <a:spcPct val="100000"/>
              </a:lnSpc>
              <a:spcBef>
                <a:spcPts val="360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Druga razina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85800" lvl="2" indent="-185040" algn="l">
              <a:lnSpc>
                <a:spcPct val="100000"/>
              </a:lnSpc>
              <a:spcBef>
                <a:spcPts val="315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hr-HR" sz="158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Treća razina</a:t>
            </a:r>
            <a:endParaRPr lang="en-US" sz="158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91720" lvl="3" indent="-157680" algn="l">
              <a:lnSpc>
                <a:spcPct val="100000"/>
              </a:lnSpc>
              <a:spcBef>
                <a:spcPts val="300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Četvrta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097280" lvl="4" indent="-157680" algn="l">
              <a:lnSpc>
                <a:spcPct val="100000"/>
              </a:lnSpc>
              <a:spcBef>
                <a:spcPts val="300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Peta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5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sldNum" idx="6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F7D9EE0-1DBE-4BE8-A57C-DFFB7A42ACEA}" type="slidenum"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bg>
      <p:bgPr>
        <a:blipFill rotWithShape="0">
          <a:blip r:embed="rId2"/>
          <a:tile tx="0" ty="0" sx="64772" sy="64772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23" name="Freeform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24" name="Group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25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26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629400" y="914400"/>
            <a:ext cx="2057040" cy="5211360"/>
          </a:xfrm>
          <a:prstGeom prst="rect">
            <a:avLst/>
          </a:prstGeom>
          <a:noFill/>
          <a:ln w="0">
            <a:noFill/>
          </a:ln>
        </p:spPr>
        <p:txBody>
          <a:bodyPr vert="eaVert" lIns="0" tIns="9000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def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Uredite stil naslova matrice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914400"/>
            <a:ext cx="6019560" cy="5211360"/>
          </a:xfrm>
          <a:prstGeom prst="rect">
            <a:avLst/>
          </a:prstGeom>
          <a:noFill/>
          <a:ln w="0">
            <a:noFill/>
          </a:ln>
        </p:spPr>
        <p:txBody>
          <a:bodyPr vert="eaVert" lIns="45000" tIns="90000" rIns="45000" bIns="90000" anchor="t">
            <a:noAutofit/>
          </a:bodyPr>
          <a:lstStyle>
            <a:lvl1pPr algn="l">
              <a:lnSpc>
                <a:spcPct val="100000"/>
              </a:lnSpc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  <a:def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0F6FC6"/>
              </a:buClr>
              <a:buSzPct val="85000"/>
              <a:buFont typeface="Wingdings 2" charset="2"/>
              <a:buChar char=""/>
              <a:def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spcBef>
                <a:spcPts val="315"/>
              </a:spcBef>
              <a:buClr>
                <a:srgbClr val="009DD9"/>
              </a:buClr>
              <a:buSzPct val="70000"/>
              <a:buFont typeface="Wingdings 2" charset="2"/>
              <a:buChar char=""/>
              <a:defRPr lang="hr-HR" sz="158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spcBef>
                <a:spcPts val="300"/>
              </a:spcBef>
              <a:buClr>
                <a:srgbClr val="0BD0D9"/>
              </a:buClr>
              <a:buSzPct val="65000"/>
              <a:buFont typeface="Wingdings 2" charset="2"/>
              <a:buChar char=""/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10CF9B"/>
              </a:buClr>
              <a:buSzPct val="65000"/>
              <a:buFont typeface="Wingdings 2" charset="2"/>
              <a:buChar char=""/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</a:lstStyle>
          <a:p>
            <a:pPr marL="205920" indent="-205920" algn="l">
              <a:lnSpc>
                <a:spcPct val="100000"/>
              </a:lnSpc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9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480240" lvl="1" indent="-185040" algn="l">
              <a:lnSpc>
                <a:spcPct val="100000"/>
              </a:lnSpc>
              <a:spcBef>
                <a:spcPts val="360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Druga razina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85800" lvl="2" indent="-185040" algn="l">
              <a:lnSpc>
                <a:spcPct val="100000"/>
              </a:lnSpc>
              <a:spcBef>
                <a:spcPts val="315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hr-HR" sz="158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Treća razina</a:t>
            </a:r>
            <a:endParaRPr lang="en-US" sz="158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91720" lvl="3" indent="-157680" algn="l">
              <a:lnSpc>
                <a:spcPct val="100000"/>
              </a:lnSpc>
              <a:spcBef>
                <a:spcPts val="300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Četvrta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097280" lvl="4" indent="-157680" algn="l">
              <a:lnSpc>
                <a:spcPct val="100000"/>
              </a:lnSpc>
              <a:spcBef>
                <a:spcPts val="300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Peta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8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1" name="PlaceHolder 5"/>
          <p:cNvSpPr>
            <a:spLocks noGrp="1"/>
          </p:cNvSpPr>
          <p:nvPr>
            <p:ph type="sldNum" idx="9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15A619A-B229-42FE-9C6D-AF5C23C18A64}" type="slidenum"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bg>
      <p:bgPr>
        <a:blipFill rotWithShape="0">
          <a:blip r:embed="rId2"/>
          <a:tile tx="0" ty="0" sx="64772" sy="64772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6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3" name="Freeform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34" name="Group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35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36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def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Uredite stil naslova matrice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  <a:def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0F6FC6"/>
              </a:buClr>
              <a:buSzPct val="85000"/>
              <a:buFont typeface="Wingdings 2" charset="2"/>
              <a:buChar char=""/>
              <a:def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spcBef>
                <a:spcPts val="315"/>
              </a:spcBef>
              <a:buClr>
                <a:srgbClr val="009DD9"/>
              </a:buClr>
              <a:buSzPct val="70000"/>
              <a:buFont typeface="Wingdings 2" charset="2"/>
              <a:buChar char=""/>
              <a:defRPr lang="hr-HR" sz="158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spcBef>
                <a:spcPts val="300"/>
              </a:spcBef>
              <a:buClr>
                <a:srgbClr val="0BD0D9"/>
              </a:buClr>
              <a:buSzPct val="65000"/>
              <a:buFont typeface="Wingdings 2" charset="2"/>
              <a:buChar char=""/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10CF9B"/>
              </a:buClr>
              <a:buSzPct val="65000"/>
              <a:buFont typeface="Wingdings 2" charset="2"/>
              <a:buChar char=""/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</a:lstStyle>
          <a:p>
            <a:pPr marL="205920" indent="-205920" algn="l">
              <a:lnSpc>
                <a:spcPct val="100000"/>
              </a:lnSpc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9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480240" lvl="1" indent="-185040" algn="l">
              <a:lnSpc>
                <a:spcPct val="100000"/>
              </a:lnSpc>
              <a:spcBef>
                <a:spcPts val="360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Druga razina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85800" lvl="2" indent="-185040" algn="l">
              <a:lnSpc>
                <a:spcPct val="100000"/>
              </a:lnSpc>
              <a:spcBef>
                <a:spcPts val="315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hr-HR" sz="158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Treća razina</a:t>
            </a:r>
            <a:endParaRPr lang="en-US" sz="158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91720" lvl="3" indent="-157680" algn="l">
              <a:lnSpc>
                <a:spcPct val="100000"/>
              </a:lnSpc>
              <a:spcBef>
                <a:spcPts val="300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Četvrta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097280" lvl="4" indent="-157680" algn="l">
              <a:lnSpc>
                <a:spcPct val="100000"/>
              </a:lnSpc>
              <a:spcBef>
                <a:spcPts val="300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Peta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ftr" idx="11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1" name="PlaceHolder 5"/>
          <p:cNvSpPr>
            <a:spLocks noGrp="1"/>
          </p:cNvSpPr>
          <p:nvPr>
            <p:ph type="sldNum" idx="12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FEC42D-BAA0-4F01-B780-F0FD82E59090}" type="slidenum"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bg>
      <p:bgPr>
        <a:blipFill rotWithShape="0">
          <a:blip r:embed="rId2"/>
          <a:tile tx="0" ty="0" sx="64772" sy="64772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6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3" name="Freeform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54" name="Group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55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56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def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Uredite stil naslova matrice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4038120" cy="44344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  <a:def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0F6FC6"/>
              </a:buClr>
              <a:buSzPct val="85000"/>
              <a:buFont typeface="Wingdings 2" charset="2"/>
              <a:buChar char=""/>
              <a:def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spcBef>
                <a:spcPts val="300"/>
              </a:spcBef>
              <a:buClr>
                <a:srgbClr val="009DD9"/>
              </a:buClr>
              <a:buSzPct val="70000"/>
              <a:buFont typeface="Wingdings 2" charset="2"/>
              <a:buChar char=""/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spcBef>
                <a:spcPts val="269"/>
              </a:spcBef>
              <a:buClr>
                <a:srgbClr val="0BD0D9"/>
              </a:buClr>
              <a:buSzPct val="65000"/>
              <a:buFont typeface="Wingdings 2" charset="2"/>
              <a:buChar char=""/>
              <a:def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spcBef>
                <a:spcPts val="269"/>
              </a:spcBef>
              <a:buClr>
                <a:srgbClr val="10CF9B"/>
              </a:buClr>
              <a:buSzPct val="65000"/>
              <a:buFont typeface="Wingdings 2" charset="2"/>
              <a:buChar char=""/>
              <a:def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</a:lstStyle>
          <a:p>
            <a:pPr marL="205920" indent="-205920" algn="l">
              <a:lnSpc>
                <a:spcPct val="100000"/>
              </a:lnSpc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9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480240" lvl="1" indent="-185040" algn="l">
              <a:lnSpc>
                <a:spcPct val="100000"/>
              </a:lnSpc>
              <a:spcBef>
                <a:spcPts val="360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Druga razina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85800" lvl="2" indent="-185040" algn="l">
              <a:lnSpc>
                <a:spcPct val="100000"/>
              </a:lnSpc>
              <a:spcBef>
                <a:spcPts val="300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Treća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91720" lvl="3" indent="-157680" algn="l">
              <a:lnSpc>
                <a:spcPct val="100000"/>
              </a:lnSpc>
              <a:spcBef>
                <a:spcPts val="269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Četvrta razina</a:t>
            </a:r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097280" lvl="4" indent="-157680" algn="l">
              <a:lnSpc>
                <a:spcPct val="100000"/>
              </a:lnSpc>
              <a:spcBef>
                <a:spcPts val="269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Peta razina</a:t>
            </a:r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48320" y="1920240"/>
            <a:ext cx="4038120" cy="44344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  <a:def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0F6FC6"/>
              </a:buClr>
              <a:buSzPct val="85000"/>
              <a:buFont typeface="Wingdings 2" charset="2"/>
              <a:buChar char=""/>
              <a:def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spcBef>
                <a:spcPts val="300"/>
              </a:spcBef>
              <a:buClr>
                <a:srgbClr val="009DD9"/>
              </a:buClr>
              <a:buSzPct val="70000"/>
              <a:buFont typeface="Wingdings 2" charset="2"/>
              <a:buChar char=""/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spcBef>
                <a:spcPts val="269"/>
              </a:spcBef>
              <a:buClr>
                <a:srgbClr val="0BD0D9"/>
              </a:buClr>
              <a:buSzPct val="65000"/>
              <a:buFont typeface="Wingdings 2" charset="2"/>
              <a:buChar char=""/>
              <a:def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spcBef>
                <a:spcPts val="269"/>
              </a:spcBef>
              <a:buClr>
                <a:srgbClr val="10CF9B"/>
              </a:buClr>
              <a:buSzPct val="65000"/>
              <a:buFont typeface="Wingdings 2" charset="2"/>
              <a:buChar char=""/>
              <a:def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</a:lstStyle>
          <a:p>
            <a:pPr marL="205920" indent="-205920" algn="l">
              <a:lnSpc>
                <a:spcPct val="100000"/>
              </a:lnSpc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9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480240" lvl="1" indent="-185040" algn="l">
              <a:lnSpc>
                <a:spcPct val="100000"/>
              </a:lnSpc>
              <a:spcBef>
                <a:spcPts val="360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Druga razina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85800" lvl="2" indent="-185040" algn="l">
              <a:lnSpc>
                <a:spcPct val="100000"/>
              </a:lnSpc>
              <a:spcBef>
                <a:spcPts val="300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Treća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91720" lvl="3" indent="-157680" algn="l">
              <a:lnSpc>
                <a:spcPct val="100000"/>
              </a:lnSpc>
              <a:spcBef>
                <a:spcPts val="269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Četvrta razina</a:t>
            </a:r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097280" lvl="4" indent="-157680" algn="l">
              <a:lnSpc>
                <a:spcPct val="100000"/>
              </a:lnSpc>
              <a:spcBef>
                <a:spcPts val="269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Peta razina</a:t>
            </a:r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ftr" idx="17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62" name="PlaceHolder 6"/>
          <p:cNvSpPr>
            <a:spLocks noGrp="1"/>
          </p:cNvSpPr>
          <p:nvPr>
            <p:ph type="sldNum" idx="18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A87EE4A-9C64-468B-97C6-C92C829CD341}" type="slidenum"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sporedba">
    <p:bg>
      <p:bgPr>
        <a:blipFill rotWithShape="0">
          <a:blip r:embed="rId2"/>
          <a:tile tx="0" ty="0" sx="64772" sy="64772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6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4" name="Freeform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65" name="Group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66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67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def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Uredite stil naslova matrice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855080"/>
            <a:ext cx="4039920" cy="659160"/>
          </a:xfrm>
          <a:prstGeom prst="rect">
            <a:avLst/>
          </a:prstGeom>
          <a:noFill/>
          <a:ln w="0">
            <a:noFill/>
          </a:ln>
        </p:spPr>
        <p:txBody>
          <a:bodyPr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  <a:defRPr lang="hr-HR" sz="1800" b="1" u="none" strike="noStrike">
                <a:solidFill>
                  <a:schemeClr val="dk2"/>
                </a:solidFill>
                <a:effectLst/>
                <a:uFillTx/>
                <a:latin typeface="Constantia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hr-HR" sz="1800" b="1" u="none" strike="noStrike">
                <a:solidFill>
                  <a:schemeClr val="dk2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45080" y="1859760"/>
            <a:ext cx="4041360" cy="654480"/>
          </a:xfrm>
          <a:prstGeom prst="rect">
            <a:avLst/>
          </a:prstGeom>
          <a:noFill/>
          <a:ln w="0">
            <a:noFill/>
          </a:ln>
        </p:spPr>
        <p:txBody>
          <a:bodyPr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  <a:defRPr lang="hr-HR" sz="1800" b="1" u="none" strike="noStrike">
                <a:solidFill>
                  <a:schemeClr val="dk2"/>
                </a:solidFill>
                <a:effectLst/>
                <a:uFillTx/>
                <a:latin typeface="Constantia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hr-HR" sz="1800" b="1" u="none" strike="noStrike">
                <a:solidFill>
                  <a:schemeClr val="dk2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57200" y="2514600"/>
            <a:ext cx="4039920" cy="3845520"/>
          </a:xfrm>
          <a:prstGeom prst="rect">
            <a:avLst/>
          </a:prstGeom>
          <a:noFill/>
          <a:ln w="0">
            <a:noFill/>
          </a:ln>
        </p:spPr>
        <p:txBody>
          <a:bodyPr lIns="90000" tIns="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329"/>
              </a:spcBef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hr-HR" sz="16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spcBef>
                <a:spcPts val="300"/>
              </a:spcBef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spcBef>
                <a:spcPts val="269"/>
              </a:spcBef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hr-HR" sz="12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hr-HR" sz="12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</a:lstStyle>
          <a:p>
            <a:pPr marL="205920" indent="-205920" algn="l">
              <a:lnSpc>
                <a:spcPct val="100000"/>
              </a:lnSpc>
              <a:spcBef>
                <a:spcPts val="329"/>
              </a:spcBef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hr-HR" sz="16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6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480240" lvl="1" indent="-185040" algn="l">
              <a:lnSpc>
                <a:spcPct val="100000"/>
              </a:lnSpc>
              <a:spcBef>
                <a:spcPts val="300"/>
              </a:spcBef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Druga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85800" lvl="2" indent="-185040" algn="l">
              <a:lnSpc>
                <a:spcPct val="100000"/>
              </a:lnSpc>
              <a:spcBef>
                <a:spcPts val="269"/>
              </a:spcBef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Treća razina</a:t>
            </a:r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91720" lvl="3" indent="-157680" algn="l">
              <a:lnSpc>
                <a:spcPct val="100000"/>
              </a:lnSpc>
              <a:spcBef>
                <a:spcPts val="241"/>
              </a:spcBef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hr-HR" sz="12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Četvrta razina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097280" lvl="4" indent="-157680" algn="l">
              <a:lnSpc>
                <a:spcPct val="100000"/>
              </a:lnSpc>
              <a:spcBef>
                <a:spcPts val="241"/>
              </a:spcBef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hr-HR" sz="12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Peta razina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645080" y="2514600"/>
            <a:ext cx="4041360" cy="3845520"/>
          </a:xfrm>
          <a:prstGeom prst="rect">
            <a:avLst/>
          </a:prstGeom>
          <a:noFill/>
          <a:ln w="0">
            <a:noFill/>
          </a:ln>
        </p:spPr>
        <p:txBody>
          <a:bodyPr lIns="90000" tIns="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329"/>
              </a:spcBef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hr-HR" sz="16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spcBef>
                <a:spcPts val="300"/>
              </a:spcBef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spcBef>
                <a:spcPts val="269"/>
              </a:spcBef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hr-HR" sz="12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hr-HR" sz="12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</a:lstStyle>
          <a:p>
            <a:pPr marL="205920" indent="-205920" algn="l">
              <a:lnSpc>
                <a:spcPct val="100000"/>
              </a:lnSpc>
              <a:spcBef>
                <a:spcPts val="329"/>
              </a:spcBef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hr-HR" sz="16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6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480240" lvl="1" indent="-185040" algn="l">
              <a:lnSpc>
                <a:spcPct val="100000"/>
              </a:lnSpc>
              <a:spcBef>
                <a:spcPts val="300"/>
              </a:spcBef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Druga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85800" lvl="2" indent="-185040" algn="l">
              <a:lnSpc>
                <a:spcPct val="100000"/>
              </a:lnSpc>
              <a:spcBef>
                <a:spcPts val="269"/>
              </a:spcBef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Treća razina</a:t>
            </a:r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91720" lvl="3" indent="-157680" algn="l">
              <a:lnSpc>
                <a:spcPct val="100000"/>
              </a:lnSpc>
              <a:spcBef>
                <a:spcPts val="241"/>
              </a:spcBef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hr-HR" sz="12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Četvrta razina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097280" lvl="4" indent="-157680" algn="l">
              <a:lnSpc>
                <a:spcPct val="100000"/>
              </a:lnSpc>
              <a:spcBef>
                <a:spcPts val="241"/>
              </a:spcBef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hr-HR" sz="12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Peta razina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3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PlaceHolder 7"/>
          <p:cNvSpPr>
            <a:spLocks noGrp="1"/>
          </p:cNvSpPr>
          <p:nvPr>
            <p:ph type="ftr" idx="20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75" name="PlaceHolder 8"/>
          <p:cNvSpPr>
            <a:spLocks noGrp="1"/>
          </p:cNvSpPr>
          <p:nvPr>
            <p:ph type="sldNum" idx="21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DC202D4-22A1-4718-8309-9C395A357198}" type="slidenum"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Pr>
        <a:blipFill rotWithShape="0">
          <a:blip r:embed="rId2"/>
          <a:tile tx="0" ty="0" sx="64772" sy="64772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 6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7" name="Freeform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78" name="Group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79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80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rmAutofit/>
          </a:bodyPr>
          <a:lstStyle>
            <a:lvl1pPr indent="0" algn="l">
              <a:lnSpc>
                <a:spcPct val="100000"/>
              </a:lnSpc>
              <a:buNone/>
              <a:def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Uredite stil naslova matrice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ftr" idx="23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sldNum" idx="24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AA746B8-3E35-4BB2-BE27-3E545496CEA2}" type="slidenum"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  <a:defRPr lang="en-US" sz="19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spcBef>
                <a:spcPts val="315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8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spcBef>
                <a:spcPts val="3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spcBef>
                <a:spcPts val="3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7pPr>
          </a:lstStyle>
          <a:p>
            <a:pPr marL="205920" indent="-205920" algn="l">
              <a:spcBef>
                <a:spcPts val="39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n-US" sz="19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Click to edit the outline text format</a:t>
            </a:r>
          </a:p>
          <a:p>
            <a:pPr marL="864000" lvl="1" indent="-324000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Second Outline Level</a:t>
            </a:r>
          </a:p>
          <a:p>
            <a:pPr marL="1296000" lvl="2" indent="-288000" algn="l">
              <a:spcBef>
                <a:spcPts val="31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8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Third Outline Level</a:t>
            </a:r>
          </a:p>
          <a:p>
            <a:pPr marL="1728000" lvl="3" indent="-216000" algn="l">
              <a:spcBef>
                <a:spcPts val="3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Fourth Outline Level</a:t>
            </a:r>
          </a:p>
          <a:p>
            <a:pPr marL="2160000" lvl="4" indent="-216000" algn="l">
              <a:spcBef>
                <a:spcPts val="3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Fifth Outline Level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Sixth Outline Level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bg>
      <p:bgPr>
        <a:blipFill rotWithShape="0">
          <a:blip r:embed="rId2"/>
          <a:tile tx="0" ty="0" sx="64772" sy="64772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6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7" name="Freeform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88" name="Group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89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90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ftr" idx="26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93" name="PlaceHolder 3"/>
          <p:cNvSpPr>
            <a:spLocks noGrp="1"/>
          </p:cNvSpPr>
          <p:nvPr>
            <p:ph type="sldNum" idx="27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BC93BC7-0FB4-48B0-A516-FD396298C27C}" type="slidenum"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adržaj s opisom">
    <p:bg>
      <p:bgPr>
        <a:blipFill rotWithShape="0">
          <a:blip r:embed="rId2"/>
          <a:tile tx="0" ty="0" sx="64772" sy="64772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6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5" name="Freeform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96" name="Group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97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98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85800" y="514440"/>
            <a:ext cx="2742840" cy="116172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defRPr lang="hr-HR" sz="195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hr-HR" sz="19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Uredite stil naslova matrice</a:t>
            </a:r>
            <a:endParaRPr lang="en-US" sz="19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85800" y="1676520"/>
            <a:ext cx="2742840" cy="4571640"/>
          </a:xfrm>
          <a:prstGeom prst="rect">
            <a:avLst/>
          </a:prstGeom>
          <a:noFill/>
          <a:ln w="0">
            <a:noFill/>
          </a:ln>
        </p:spPr>
        <p:txBody>
          <a:bodyPr lIns="18360" tIns="45000" rIns="18360" bIns="45000" anchor="t">
            <a:noAutofit/>
          </a:bodyPr>
          <a:lstStyle>
            <a:lvl1pPr indent="0" algn="l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hr-HR" sz="10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hr-HR" sz="10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10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3575160" y="1676520"/>
            <a:ext cx="5111280" cy="4571640"/>
          </a:xfrm>
          <a:prstGeom prst="rect">
            <a:avLst/>
          </a:prstGeom>
          <a:noFill/>
          <a:ln w="0">
            <a:noFill/>
          </a:ln>
        </p:spPr>
        <p:txBody>
          <a:bodyPr lIns="90000" tIns="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420"/>
              </a:spcBef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hr-HR" sz="21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spcBef>
                <a:spcPts val="391"/>
              </a:spcBef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spcBef>
                <a:spcPts val="360"/>
              </a:spcBef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spcBef>
                <a:spcPts val="300"/>
              </a:spcBef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spcBef>
                <a:spcPts val="269"/>
              </a:spcBef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</a:lstStyle>
          <a:p>
            <a:pPr marL="205920" indent="-205920" algn="l">
              <a:lnSpc>
                <a:spcPct val="100000"/>
              </a:lnSpc>
              <a:spcBef>
                <a:spcPts val="420"/>
              </a:spcBef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hr-HR" sz="21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480240" lvl="1" indent="-185040" algn="l">
              <a:lnSpc>
                <a:spcPct val="100000"/>
              </a:lnSpc>
              <a:spcBef>
                <a:spcPts val="391"/>
              </a:spcBef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hr-HR" sz="19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Druga razina</a:t>
            </a:r>
            <a:endParaRPr lang="en-US" sz="19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85800" lvl="2" indent="-185040" algn="l">
              <a:lnSpc>
                <a:spcPct val="100000"/>
              </a:lnSpc>
              <a:spcBef>
                <a:spcPts val="360"/>
              </a:spcBef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hr-HR" sz="18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Treća razina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91720" lvl="3" indent="-157680" algn="l">
              <a:lnSpc>
                <a:spcPct val="100000"/>
              </a:lnSpc>
              <a:spcBef>
                <a:spcPts val="300"/>
              </a:spcBef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hr-HR" sz="15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Četvrta razina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097280" lvl="4" indent="-157680" algn="l">
              <a:lnSpc>
                <a:spcPct val="100000"/>
              </a:lnSpc>
              <a:spcBef>
                <a:spcPts val="269"/>
              </a:spcBef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hr-HR" sz="135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Peta razina</a:t>
            </a:r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PlaceHolder 5"/>
          <p:cNvSpPr>
            <a:spLocks noGrp="1"/>
          </p:cNvSpPr>
          <p:nvPr>
            <p:ph type="ftr" idx="29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04" name="PlaceHolder 6"/>
          <p:cNvSpPr>
            <a:spLocks noGrp="1"/>
          </p:cNvSpPr>
          <p:nvPr>
            <p:ph type="sldNum" idx="30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C7B5CDD-2D9F-4A5E-91F1-8073E6A0B8B3}" type="slidenum"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ka s opisom">
    <p:bg>
      <p:bgPr>
        <a:blipFill rotWithShape="0">
          <a:blip r:embed="rId2"/>
          <a:tile tx="0" ty="0" sx="64772" sy="64772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Freeform 6" hidden="1"/>
          <p:cNvSpPr/>
          <p:nvPr/>
        </p:nvSpPr>
        <p:spPr>
          <a:xfrm>
            <a:off x="-9360" y="-720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6" name="Freeform 7" hidden="1"/>
          <p:cNvSpPr/>
          <p:nvPr/>
        </p:nvSpPr>
        <p:spPr>
          <a:xfrm>
            <a:off x="4381560" y="-720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07" name="Group 1" hidden="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108" name="Freeform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  <p:sp>
          <p:nvSpPr>
            <p:cNvPr id="109" name="Freeform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endParaRPr lang="en-US" sz="1350" b="0" u="none" strike="noStrike">
                <a:solidFill>
                  <a:schemeClr val="dk1"/>
                </a:solidFill>
                <a:effectLst/>
                <a:uFillTx/>
                <a:latin typeface="Constantia"/>
              </a:endParaRPr>
            </a:p>
          </p:txBody>
        </p:sp>
      </p:grpSp>
      <p:sp>
        <p:nvSpPr>
          <p:cNvPr id="110" name="Snip and Round Single Corner Rectangle 8"/>
          <p:cNvSpPr/>
          <p:nvPr/>
        </p:nvSpPr>
        <p:spPr>
          <a:xfrm rot="420000" flipV="1">
            <a:off x="3165480" y="1108080"/>
            <a:ext cx="5257440" cy="411444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>
            <a:solidFill>
              <a:srgbClr val="C0C0C0"/>
            </a:solidFill>
            <a:round/>
          </a:ln>
          <a:effectLst>
            <a:outerShdw blurRad="63360" dist="38251" dir="7502171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11" name="Right Triangle 11"/>
          <p:cNvSpPr/>
          <p:nvPr/>
        </p:nvSpPr>
        <p:spPr>
          <a:xfrm rot="420000" flipV="1">
            <a:off x="8003880" y="5358600"/>
            <a:ext cx="155160" cy="155160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19800" dist="6193" dir="12932261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6840" rIns="90000" bIns="684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1176840"/>
            <a:ext cx="2212560" cy="158220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b">
            <a:noAutofit/>
          </a:bodyPr>
          <a:lstStyle>
            <a:lvl1pPr indent="0" algn="l">
              <a:lnSpc>
                <a:spcPct val="100000"/>
              </a:lnSpc>
              <a:buNone/>
              <a:defRPr lang="hr-HR" sz="1500" b="1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hr-HR" sz="1500" b="1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Uredite stil naslova matrice</a:t>
            </a:r>
            <a:endParaRPr lang="en-US" sz="1500" b="1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2828880"/>
            <a:ext cx="2209320" cy="2179080"/>
          </a:xfrm>
          <a:prstGeom prst="rect">
            <a:avLst/>
          </a:prstGeom>
          <a:noFill/>
          <a:ln w="0">
            <a:noFill/>
          </a:ln>
        </p:spPr>
        <p:txBody>
          <a:bodyPr lIns="64080" tIns="45000" rIns="4572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187"/>
              </a:spcBef>
              <a:buNone/>
              <a:tabLst>
                <a:tab pos="0" algn="l"/>
              </a:tabLst>
              <a:defRPr lang="hr-HR" sz="98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187"/>
              </a:spcBef>
              <a:buNone/>
              <a:tabLst>
                <a:tab pos="0" algn="l"/>
              </a:tabLst>
            </a:pPr>
            <a:r>
              <a:rPr lang="hr-HR" sz="98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Uredite stilove teksta matrice</a:t>
            </a:r>
            <a:endParaRPr lang="en-US" sz="98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&lt;date/time&gt;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ftr" idx="32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16" name="PlaceHolder 5"/>
          <p:cNvSpPr>
            <a:spLocks noGrp="1"/>
          </p:cNvSpPr>
          <p:nvPr>
            <p:ph type="sldNum" idx="33"/>
          </p:nvPr>
        </p:nvSpPr>
        <p:spPr>
          <a:xfrm>
            <a:off x="8077320" y="6356520"/>
            <a:ext cx="6091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A3FD399-AFB2-40FC-BE0B-D852D15E2F7A}" type="slidenum">
              <a:rPr lang="en-US" sz="9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Constantia"/>
              </a:rPr>
              <a:t>‹#›</a:t>
            </a:fld>
            <a:endParaRPr lang="en-GB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pic"/>
          </p:nvPr>
        </p:nvSpPr>
        <p:spPr>
          <a:xfrm rot="420000">
            <a:off x="3485520" y="1199160"/>
            <a:ext cx="4617360" cy="3931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 lIns="90000" tIns="45000" rIns="90000" bIns="45000" anchor="t">
            <a:noAutofit/>
          </a:bodyPr>
          <a:lstStyle/>
          <a:p>
            <a:pPr indent="0" algn="l">
              <a:buNone/>
            </a:pPr>
            <a:r>
              <a:rPr lang="en-GB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Double-click to add an Image</a:t>
            </a:r>
          </a:p>
        </p:txBody>
      </p:sp>
      <p:sp>
        <p:nvSpPr>
          <p:cNvPr id="118" name="Freeform 9"/>
          <p:cNvSpPr/>
          <p:nvPr/>
        </p:nvSpPr>
        <p:spPr>
          <a:xfrm flipV="1">
            <a:off x="-9000" y="5816160"/>
            <a:ext cx="9162720" cy="1041120"/>
          </a:xfrm>
          <a:custGeom>
            <a:avLst/>
            <a:gdLst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19" name="Freeform 10"/>
          <p:cNvSpPr/>
          <p:nvPr/>
        </p:nvSpPr>
        <p:spPr>
          <a:xfrm flipV="1">
            <a:off x="4381560" y="6219720"/>
            <a:ext cx="4762080" cy="637920"/>
          </a:xfrm>
          <a:custGeom>
            <a:avLst/>
            <a:gdLst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760" tIns="34200" rIns="68760" bIns="34200" anchor="t">
            <a:noAutofit/>
          </a:bodyPr>
          <a:lstStyle/>
          <a:p>
            <a:endParaRPr lang="en-US" sz="13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voda.hr/" TargetMode="External"/><Relationship Id="rId2" Type="http://schemas.openxmlformats.org/officeDocument/2006/relationships/hyperlink" Target="http://hidro.dhz.hr/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geoportal.dgu.hr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Slika 4"/>
          <p:cNvPicPr/>
          <p:nvPr/>
        </p:nvPicPr>
        <p:blipFill>
          <a:blip r:embed="rId2"/>
          <a:stretch/>
        </p:blipFill>
        <p:spPr>
          <a:xfrm>
            <a:off x="4270320" y="2315880"/>
            <a:ext cx="4714560" cy="3535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171360" y="341280"/>
            <a:ext cx="8895960" cy="660600"/>
          </a:xfrm>
          <a:prstGeom prst="rect">
            <a:avLst/>
          </a:prstGeom>
          <a:noFill/>
          <a:ln w="0">
            <a:noFill/>
          </a:ln>
        </p:spPr>
        <p:txBody>
          <a:bodyPr lIns="0" tIns="0" rIns="18360" bIns="0" anchor="b">
            <a:normAutofit fontScale="92500" lnSpcReduction="9999"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42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rPr>
              <a:t>Vježbe/seminar iz Hidro</a:t>
            </a:r>
            <a:r>
              <a:rPr lang="en-GB" sz="42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rPr>
              <a:t>log</a:t>
            </a:r>
            <a:r>
              <a:rPr lang="hr-HR" sz="42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rPr>
              <a:t>ije 20</a:t>
            </a:r>
            <a:r>
              <a:rPr lang="en-GB" sz="42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rPr>
              <a:t>2</a:t>
            </a:r>
            <a:r>
              <a:rPr lang="hr-HR" sz="42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rPr>
              <a:t>6</a:t>
            </a:r>
            <a:r>
              <a:rPr lang="en-GB" sz="42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rPr>
              <a:t>/202</a:t>
            </a:r>
            <a:r>
              <a:rPr lang="hr-HR" sz="42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rPr>
              <a:t>7</a:t>
            </a:r>
            <a:r>
              <a:rPr lang="en-GB" sz="42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rPr>
              <a:t>.</a:t>
            </a:r>
            <a:endParaRPr lang="en-US" sz="4200" b="1" u="none" strike="noStrike">
              <a:solidFill>
                <a:schemeClr val="accent3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pic>
        <p:nvPicPr>
          <p:cNvPr id="122" name="Slika 7"/>
          <p:cNvPicPr/>
          <p:nvPr/>
        </p:nvPicPr>
        <p:blipFill>
          <a:blip r:embed="rId3"/>
          <a:stretch/>
        </p:blipFill>
        <p:spPr>
          <a:xfrm>
            <a:off x="6561720" y="1246320"/>
            <a:ext cx="1846440" cy="260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" name="Slika 3"/>
          <p:cNvPicPr/>
          <p:nvPr/>
        </p:nvPicPr>
        <p:blipFill>
          <a:blip r:embed="rId4"/>
          <a:stretch/>
        </p:blipFill>
        <p:spPr>
          <a:xfrm>
            <a:off x="88920" y="1317960"/>
            <a:ext cx="5028840" cy="3771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" name="TekstniOkvir 6"/>
          <p:cNvSpPr/>
          <p:nvPr/>
        </p:nvSpPr>
        <p:spPr>
          <a:xfrm>
            <a:off x="171360" y="5939640"/>
            <a:ext cx="8724960" cy="83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Voditelj: doc.dr.sc. Ivan Martinić</a:t>
            </a:r>
            <a:r>
              <a:rPr lang="hr-HR" sz="24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, </a:t>
            </a:r>
            <a:r>
              <a:rPr lang="en-GB" sz="24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email: </a:t>
            </a:r>
            <a:r>
              <a:rPr lang="hr-HR" sz="24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imartini@geog.pmf.hr</a:t>
            </a:r>
            <a:endParaRPr lang="en-GB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Konzultacije: prema dogovoru putem e-pošte</a:t>
            </a:r>
            <a:endParaRPr lang="en-GB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343080" y="172800"/>
            <a:ext cx="8305560" cy="82584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Ciljevi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26" name="TekstniOkvir 2"/>
          <p:cNvSpPr/>
          <p:nvPr/>
        </p:nvSpPr>
        <p:spPr>
          <a:xfrm>
            <a:off x="280800" y="973800"/>
            <a:ext cx="8705520" cy="255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- Proširiti znanje iz hidrologije, hidrografije i hidrogeografije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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- Znati osnovne hidrološke pojmove i izračune; znati čitati orohidrografske karte; svladati vještinu izrade najčešće korištenih grafičkih priloga…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Naslov 1"/>
          <p:cNvSpPr/>
          <p:nvPr/>
        </p:nvSpPr>
        <p:spPr>
          <a:xfrm>
            <a:off x="343080" y="3402360"/>
            <a:ext cx="8305560" cy="69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defTabSz="914400">
              <a:lnSpc>
                <a:spcPct val="100000"/>
              </a:lnSpc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Način rada</a:t>
            </a:r>
            <a:endParaRPr lang="en-GB" sz="3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kstniOkvir 6"/>
          <p:cNvSpPr/>
          <p:nvPr/>
        </p:nvSpPr>
        <p:spPr>
          <a:xfrm>
            <a:off x="123480" y="4033080"/>
            <a:ext cx="9020160" cy="206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Petkom</a:t>
            </a:r>
            <a:r>
              <a:rPr lang="en-GB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–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svi zajedno u 10:15h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u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vod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u temu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rasprava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zadatak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(vježba)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47480" y="337680"/>
            <a:ext cx="8305560" cy="78300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Obaveze i prava studenata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kstniOkvir 2"/>
          <p:cNvSpPr/>
          <p:nvPr/>
        </p:nvSpPr>
        <p:spPr>
          <a:xfrm>
            <a:off x="186480" y="1188000"/>
            <a:ext cx="8859240" cy="255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OBAVEZE STUDENATA (uvjet za potpis):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a) redovno pohađanje vježbi 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(+ za one koji dođu na svaki termin i koji su najaktivniji na nastavi) – može pomoći kod ocjene!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47480" y="337680"/>
            <a:ext cx="8305560" cy="78300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Obaveze i prava studenata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kstniOkvir 2"/>
          <p:cNvSpPr/>
          <p:nvPr/>
        </p:nvSpPr>
        <p:spPr>
          <a:xfrm>
            <a:off x="186480" y="1188000"/>
            <a:ext cx="8859240" cy="50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OBAVEZE STUDENATA (uvjet za potpis):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b) izrada vježbi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nema ocjene!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"/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Vježbe se predaju sve zajedno </a:t>
            </a: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11. ili 18. 12. 2026.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(ovisi o tempu rada), u terminu vježbi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-"/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Nakon pregleda – </a:t>
            </a: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ispra</a:t>
            </a:r>
            <a:r>
              <a:rPr lang="en-GB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vak</a:t>
            </a: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(ukoliko ima grešaka)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(+ za one koji naprave najbolje vježbe)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- Ispravak vježbi je u prvom terminu siječnju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84040"/>
            <a:ext cx="830556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Obaveze i prava studenata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34" name="TekstniOkvir 2"/>
          <p:cNvSpPr/>
          <p:nvPr/>
        </p:nvSpPr>
        <p:spPr>
          <a:xfrm>
            <a:off x="457200" y="1583640"/>
            <a:ext cx="8305560" cy="403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PRAVA STUDENATA: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- </a:t>
            </a: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  </a:t>
            </a: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DO tri puta izostati s vježbi (nije potrebna ispričnica)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doći na konzultacije u vrijeme dogovoreno putem elektroničke pošte (sa studentske email adrese)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Poslati email s pitanjima ili još bolje </a:t>
            </a:r>
            <a:r>
              <a:rPr lang="en-GB" sz="32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pitati na nastavi ako nešto nije jasno!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142200"/>
            <a:ext cx="830556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Literatura i izvori podataka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36" name="TekstniOkvir 2"/>
          <p:cNvSpPr/>
          <p:nvPr/>
        </p:nvSpPr>
        <p:spPr>
          <a:xfrm>
            <a:off x="324000" y="1437480"/>
            <a:ext cx="8819640" cy="341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2400" b="1" u="sng" strike="noStrike">
                <a:solidFill>
                  <a:schemeClr val="dk1"/>
                </a:solidFill>
                <a:effectLst/>
                <a:uFillTx/>
                <a:latin typeface="Calibri"/>
              </a:rPr>
              <a:t>Riđanović, J. (1993.): Hidrogeografija, Školska knjiga, Zagreb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Časopisi: Hrvatski geografski glasnik, Acta Geographica Croatica, Geoadria, Geografski horizont, Hrvatske vode, Hrvatska vodoprivreda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Planovi upravljanja vodnim područjima, Strategija upravljanja vodama </a:t>
            </a:r>
            <a:r>
              <a:rPr lang="hr-HR" sz="24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hr-H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Hrvatske vode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Web stranice DHMZ-a</a:t>
            </a:r>
            <a:r>
              <a:rPr lang="hr-H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, DZS-a…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142200"/>
            <a:ext cx="830556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Literatura i izvori podataka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38" name="TekstniOkvir 2"/>
          <p:cNvSpPr/>
          <p:nvPr/>
        </p:nvSpPr>
        <p:spPr>
          <a:xfrm>
            <a:off x="324000" y="1437480"/>
            <a:ext cx="8591040" cy="452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- </a:t>
            </a: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Hidrološka baza podataka Službe za hidrologiju (HIS 2000) DHMZ-a 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3200" b="0" u="sng" strike="noStrike">
                <a:solidFill>
                  <a:schemeClr val="dk1"/>
                </a:solidFill>
                <a:effectLst/>
                <a:uFillTx/>
                <a:latin typeface="Calibri"/>
              </a:rPr>
              <a:t>(</a:t>
            </a:r>
            <a:r>
              <a:rPr lang="hr-HR" sz="3200" b="0" i="1" u="sng" strike="noStrike">
                <a:solidFill>
                  <a:schemeClr val="dk1"/>
                </a:solidFill>
                <a:effectLst/>
                <a:uFillTx/>
                <a:latin typeface="Calibri"/>
                <a:hlinkClick r:id="rId2"/>
              </a:rPr>
              <a:t>http://hidro.dhz.hr/</a:t>
            </a:r>
            <a:r>
              <a:rPr lang="hr-HR" sz="3200" b="0" i="1" u="sng" strike="noStrike">
                <a:solidFill>
                  <a:schemeClr val="dk1"/>
                </a:solidFill>
                <a:effectLst/>
                <a:uFillTx/>
                <a:latin typeface="Calibri"/>
              </a:rPr>
              <a:t>  </a:t>
            </a:r>
            <a:r>
              <a:rPr lang="hr-HR" sz="3200" b="0" u="sng" strike="noStrik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-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Stranice Hrvatskih voda – (</a:t>
            </a:r>
            <a:r>
              <a:rPr lang="hr-HR" sz="3200" b="0" u="sng" strike="noStrike">
                <a:solidFill>
                  <a:schemeClr val="dk1"/>
                </a:solidFill>
                <a:effectLst/>
                <a:uFillTx/>
                <a:latin typeface="Calibri"/>
                <a:hlinkClick r:id="rId3"/>
              </a:rPr>
              <a:t>http://voda.hr/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) 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-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Orohidrografske karte (OH karte), topografske karte... 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-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Vidi </a:t>
            </a: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Geoportal DGU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</a:t>
            </a:r>
            <a:r>
              <a:rPr lang="hr-HR" sz="3200" b="0" i="1" u="sng" strike="noStrike">
                <a:solidFill>
                  <a:schemeClr val="dk1"/>
                </a:solidFill>
                <a:effectLst/>
                <a:uFillTx/>
                <a:latin typeface="Calibri"/>
                <a:hlinkClick r:id="rId4"/>
              </a:rPr>
              <a:t>https://geoportal.dgu.hr/</a:t>
            </a:r>
            <a:r>
              <a:rPr lang="hr-HR" sz="3200" b="0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) 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142200"/>
            <a:ext cx="830556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Domaća zadaća do idućih vježbi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40" name="TekstniOkvir 2"/>
          <p:cNvSpPr/>
          <p:nvPr/>
        </p:nvSpPr>
        <p:spPr>
          <a:xfrm>
            <a:off x="324000" y="1437480"/>
            <a:ext cx="8591040" cy="304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- </a:t>
            </a: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Odabrati 1 hidrološku postaju na nekoj od tekućica. Uvjet je da postaja mora imati podatke o protoku i vodostaju! 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- Hidrološka baza podataka Službe za hidrologiju (HIS 2000) DHMZ-a (http://hidro.dhz.hr/)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99400" y="239760"/>
            <a:ext cx="8305560" cy="70920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Vježba 0 - Tekućice RH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pic>
        <p:nvPicPr>
          <p:cNvPr id="142" name="Picture 2"/>
          <p:cNvPicPr/>
          <p:nvPr/>
        </p:nvPicPr>
        <p:blipFill>
          <a:blip r:embed="rId2"/>
          <a:srcRect t="14930" b="3426"/>
          <a:stretch/>
        </p:blipFill>
        <p:spPr>
          <a:xfrm>
            <a:off x="1509120" y="1411920"/>
            <a:ext cx="5672520" cy="5439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extBox 3"/>
          <p:cNvSpPr/>
          <p:nvPr/>
        </p:nvSpPr>
        <p:spPr>
          <a:xfrm>
            <a:off x="399600" y="996480"/>
            <a:ext cx="8505360" cy="83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24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- na slijepu kartu upiši nazive i označi najmanje 40 tekućica RH</a:t>
            </a:r>
            <a:br>
              <a:rPr sz="2400"/>
            </a:b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Slika 4"/>
          <p:cNvPicPr/>
          <p:nvPr/>
        </p:nvPicPr>
        <p:blipFill>
          <a:blip r:embed="rId2"/>
          <a:stretch/>
        </p:blipFill>
        <p:spPr>
          <a:xfrm>
            <a:off x="4352760" y="2559960"/>
            <a:ext cx="4714560" cy="3535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71360" y="0"/>
            <a:ext cx="8895960" cy="1371240"/>
          </a:xfrm>
          <a:prstGeom prst="rect">
            <a:avLst/>
          </a:prstGeom>
          <a:noFill/>
          <a:ln w="0">
            <a:noFill/>
          </a:ln>
        </p:spPr>
        <p:txBody>
          <a:bodyPr lIns="0" tIns="0" rIns="18360" bIns="0" anchor="b">
            <a:norm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40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</a:rPr>
              <a:t>Vježba 1: Elementi tekućice</a:t>
            </a:r>
            <a:endParaRPr lang="en-US" sz="4000" b="1" u="none" strike="noStrike">
              <a:solidFill>
                <a:schemeClr val="accent3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pic>
        <p:nvPicPr>
          <p:cNvPr id="146" name="Slika 7"/>
          <p:cNvPicPr/>
          <p:nvPr/>
        </p:nvPicPr>
        <p:blipFill>
          <a:blip r:embed="rId3"/>
          <a:stretch/>
        </p:blipFill>
        <p:spPr>
          <a:xfrm>
            <a:off x="7138440" y="1473840"/>
            <a:ext cx="1846440" cy="260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7" name="Slika 3"/>
          <p:cNvPicPr/>
          <p:nvPr/>
        </p:nvPicPr>
        <p:blipFill>
          <a:blip r:embed="rId4"/>
          <a:stretch/>
        </p:blipFill>
        <p:spPr>
          <a:xfrm>
            <a:off x="171360" y="1702440"/>
            <a:ext cx="5028840" cy="3771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8" name="TekstniOkvir 6"/>
          <p:cNvSpPr/>
          <p:nvPr/>
        </p:nvSpPr>
        <p:spPr>
          <a:xfrm>
            <a:off x="171360" y="6095880"/>
            <a:ext cx="709560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Voditelj: asistent Ivan Martinić, mag. geogr.; imartini@geog.pmf.hr</a:t>
            </a:r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Konzultacije: prema dogovoru putem e-pošte</a:t>
            </a:r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8512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rm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hr-HR" sz="44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Tekućice</a:t>
            </a:r>
            <a:endParaRPr lang="en-US" sz="44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4640760"/>
            <a:ext cx="8229240" cy="1912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205920" indent="-205920" algn="l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Postanak tekućica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05920" indent="-205920" algn="l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Elementi tekućica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05920" indent="-205920" algn="l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Vježba 1. Elementi tekućica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pic>
        <p:nvPicPr>
          <p:cNvPr id="151" name="Picture 6"/>
          <p:cNvPicPr/>
          <p:nvPr/>
        </p:nvPicPr>
        <p:blipFill>
          <a:blip r:embed="rId2"/>
          <a:stretch/>
        </p:blipFill>
        <p:spPr>
          <a:xfrm>
            <a:off x="4742640" y="1492560"/>
            <a:ext cx="3823920" cy="2867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2" name="Picture 8"/>
          <p:cNvPicPr/>
          <p:nvPr/>
        </p:nvPicPr>
        <p:blipFill>
          <a:blip r:embed="rId3"/>
          <a:stretch/>
        </p:blipFill>
        <p:spPr>
          <a:xfrm>
            <a:off x="577080" y="1492560"/>
            <a:ext cx="3823920" cy="2867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8512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rm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hr-HR" sz="44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Elementi tekućica</a:t>
            </a:r>
            <a:endParaRPr lang="en-US" sz="44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4640760"/>
            <a:ext cx="8229240" cy="1912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205920" indent="-205920" algn="l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</a:t>
            </a:r>
            <a:r>
              <a:rPr lang="hr-HR" sz="3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Zadatak: udžbenik str. 122. (Hidrogeografija, Riđanović)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pic>
        <p:nvPicPr>
          <p:cNvPr id="155" name="Slika 3"/>
          <p:cNvPicPr/>
          <p:nvPr/>
        </p:nvPicPr>
        <p:blipFill>
          <a:blip r:embed="rId2"/>
          <a:srcRect b="5811"/>
          <a:stretch/>
        </p:blipFill>
        <p:spPr>
          <a:xfrm>
            <a:off x="457200" y="1528200"/>
            <a:ext cx="3791160" cy="2808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6" name="Picture 6"/>
          <p:cNvPicPr/>
          <p:nvPr/>
        </p:nvPicPr>
        <p:blipFill>
          <a:blip r:embed="rId3"/>
          <a:stretch/>
        </p:blipFill>
        <p:spPr>
          <a:xfrm>
            <a:off x="4697280" y="1494720"/>
            <a:ext cx="3833640" cy="2875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9232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hr-HR" sz="40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Elementi tekućice</a:t>
            </a:r>
            <a:endParaRPr lang="en-US" sz="4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158" name="Rezervirano mjesto sadržaja 4"/>
          <p:cNvGraphicFramePr/>
          <p:nvPr/>
        </p:nvGraphicFramePr>
        <p:xfrm>
          <a:off x="4864320" y="1228680"/>
          <a:ext cx="2541240" cy="5162040"/>
        </p:xfrm>
        <a:graphic>
          <a:graphicData uri="http://schemas.openxmlformats.org/drawingml/2006/table">
            <a:tbl>
              <a:tblPr/>
              <a:tblGrid>
                <a:gridCol w="2541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onstantia"/>
                        </a:rPr>
                        <a:t>Oznaka</a:t>
                      </a:r>
                      <a:endParaRPr lang="en-GB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h1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J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J</a:t>
                      </a:r>
                      <a:r>
                        <a:rPr lang="hr-HR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a</a:t>
                      </a:r>
                      <a:endParaRPr lang="en-GB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J</a:t>
                      </a:r>
                      <a:r>
                        <a:rPr lang="hr-HR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r</a:t>
                      </a:r>
                      <a:endParaRPr lang="en-GB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L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L</a:t>
                      </a:r>
                      <a:r>
                        <a:rPr lang="hr-HR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min</a:t>
                      </a:r>
                      <a:endParaRPr lang="en-GB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K</a:t>
                      </a:r>
                      <a:r>
                        <a:rPr lang="hr-HR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L</a:t>
                      </a:r>
                      <a:endParaRPr lang="en-GB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U (U</a:t>
                      </a:r>
                      <a:r>
                        <a:rPr lang="hr-HR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R</a:t>
                      </a: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 i U</a:t>
                      </a:r>
                      <a:r>
                        <a:rPr lang="hr-HR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L</a:t>
                      </a: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)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W (V, a ponekad i H)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v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Q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h2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59" name="Tablica 3"/>
          <p:cNvGraphicFramePr/>
          <p:nvPr/>
        </p:nvGraphicFramePr>
        <p:xfrm>
          <a:off x="1581840" y="1227600"/>
          <a:ext cx="3279240" cy="5171400"/>
        </p:xfrm>
        <a:graphic>
          <a:graphicData uri="http://schemas.openxmlformats.org/drawingml/2006/table">
            <a:tbl>
              <a:tblPr/>
              <a:tblGrid>
                <a:gridCol w="327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onstantia"/>
                        </a:rPr>
                        <a:t>Element</a:t>
                      </a:r>
                      <a:endParaRPr lang="en-GB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Izvor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Pad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Apsolutni pad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Relativni pad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Duljina tekućice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Najkraća udaljenost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Koeficijent razvijenosti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Obale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Vodostaj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Brzina otjecanja vode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Protok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hr-HR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onstantia"/>
                        </a:rPr>
                        <a:t>Ušće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8512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rm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hr-HR" sz="44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Elementi tekućice</a:t>
            </a:r>
            <a:endParaRPr lang="en-US" sz="44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324000" y="1532880"/>
            <a:ext cx="8229240" cy="4982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205920" indent="-205920" algn="l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duljina tekućice (L) [km]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05920" indent="-205920" algn="l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najkraća udaljenost (L</a:t>
            </a:r>
            <a:r>
              <a:rPr lang="hr-H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min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) [km]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05920" indent="-205920" algn="l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koeficijent razvijenosti tekućice (K</a:t>
            </a:r>
            <a:r>
              <a:rPr lang="hr-H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</a:t>
            </a: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) = L/</a:t>
            </a: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L</a:t>
            </a:r>
            <a:r>
              <a:rPr lang="hr-H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min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indent="0" algn="l">
              <a:lnSpc>
                <a:spcPct val="100000"/>
              </a:lnSpc>
              <a:spcBef>
                <a:spcPts val="281"/>
              </a:spcBef>
              <a:buNone/>
            </a:pPr>
            <a:endParaRPr lang="en-US" sz="1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05920" indent="-205920" algn="l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hr-H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pad tekućice (J)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480240" lvl="1" indent="-185040" algn="l">
              <a:lnSpc>
                <a:spcPct val="100000"/>
              </a:lnSpc>
              <a:spcBef>
                <a:spcPts val="530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hr-HR" sz="26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J</a:t>
            </a:r>
            <a:r>
              <a:rPr lang="hr-H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</a:t>
            </a:r>
            <a:r>
              <a:rPr lang="hr-HR" sz="26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= h1 – h2 (u m)</a:t>
            </a:r>
            <a:endParaRPr lang="en-US" sz="26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480240" lvl="1" indent="-185040" algn="l">
              <a:lnSpc>
                <a:spcPct val="100000"/>
              </a:lnSpc>
              <a:spcBef>
                <a:spcPts val="530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hr-HR" sz="26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J</a:t>
            </a:r>
            <a:r>
              <a:rPr lang="hr-H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r</a:t>
            </a:r>
            <a:r>
              <a:rPr lang="hr-HR" sz="26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= J</a:t>
            </a:r>
            <a:r>
              <a:rPr lang="hr-H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</a:t>
            </a:r>
            <a:r>
              <a:rPr lang="hr-HR" sz="26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/L (u ‰ ili m/km)</a:t>
            </a:r>
            <a:endParaRPr lang="en-US" sz="265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pic>
        <p:nvPicPr>
          <p:cNvPr id="162" name="Picture 2" descr="File:River scheme.svg - Wikimedia Commons"/>
          <p:cNvPicPr/>
          <p:nvPr/>
        </p:nvPicPr>
        <p:blipFill>
          <a:blip r:embed="rId2"/>
          <a:stretch/>
        </p:blipFill>
        <p:spPr>
          <a:xfrm>
            <a:off x="4627440" y="3534840"/>
            <a:ext cx="4059000" cy="28638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864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rm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44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Vježba 1. Elementi tekućica</a:t>
            </a:r>
            <a:endParaRPr lang="en-US" sz="44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pic>
        <p:nvPicPr>
          <p:cNvPr id="164" name="Slika 5"/>
          <p:cNvPicPr/>
          <p:nvPr/>
        </p:nvPicPr>
        <p:blipFill>
          <a:blip r:embed="rId2"/>
          <a:stretch/>
        </p:blipFill>
        <p:spPr>
          <a:xfrm>
            <a:off x="81720" y="1151640"/>
            <a:ext cx="5439240" cy="660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TekstniOkvir 6"/>
          <p:cNvSpPr/>
          <p:nvPr/>
        </p:nvSpPr>
        <p:spPr>
          <a:xfrm>
            <a:off x="5521320" y="1304640"/>
            <a:ext cx="3526920" cy="470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1. Upisati</a:t>
            </a:r>
            <a:endParaRPr lang="en-GB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h</a:t>
            </a:r>
            <a:r>
              <a:rPr lang="hr-H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1</a:t>
            </a:r>
            <a:r>
              <a:rPr lang="hr-H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i h</a:t>
            </a:r>
            <a:r>
              <a:rPr lang="hr-H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 </a:t>
            </a:r>
            <a:r>
              <a:rPr lang="hr-H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rijeke Kupe</a:t>
            </a:r>
            <a:endParaRPr lang="en-GB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2. Označiti plavom bojom tok Kupe</a:t>
            </a:r>
            <a:endParaRPr lang="en-GB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3. Izmjeriti </a:t>
            </a:r>
            <a:endParaRPr lang="en-GB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L, L</a:t>
            </a:r>
            <a:r>
              <a:rPr lang="hr-H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min</a:t>
            </a:r>
            <a:r>
              <a:rPr lang="hr-H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i izračunati K</a:t>
            </a:r>
            <a:r>
              <a:rPr lang="hr-H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4. Izračunati J</a:t>
            </a:r>
            <a:r>
              <a:rPr lang="hr-H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</a:t>
            </a:r>
            <a:r>
              <a:rPr lang="hr-H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i J</a:t>
            </a:r>
            <a:r>
              <a:rPr lang="hr-H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r 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hr-H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(pronaći visine h1 i h2 (±10m))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Box 2"/>
          <p:cNvSpPr/>
          <p:nvPr/>
        </p:nvSpPr>
        <p:spPr>
          <a:xfrm>
            <a:off x="1607760" y="5782680"/>
            <a:ext cx="5254560" cy="46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hr-HR" sz="24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1 : 1 000 000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GB" sz="37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Za sljedeći put: 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205920" indent="-205920" algn="l">
              <a:lnSpc>
                <a:spcPct val="100000"/>
              </a:lnSpc>
              <a:spcBef>
                <a:spcPts val="56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en-GB" sz="2800" b="0" u="none" strike="noStrike" dirty="0" err="1">
                <a:solidFill>
                  <a:schemeClr val="dk1"/>
                </a:solidFill>
                <a:effectLst/>
                <a:uFillTx/>
                <a:latin typeface="Constantia"/>
              </a:rPr>
              <a:t>Pročitati</a:t>
            </a:r>
            <a:r>
              <a:rPr lang="en-GB" sz="2800" b="0" u="none" strike="noStrike" dirty="0">
                <a:solidFill>
                  <a:schemeClr val="dk1"/>
                </a:solidFill>
                <a:effectLst/>
                <a:uFillTx/>
                <a:latin typeface="Constantia"/>
              </a:rPr>
              <a:t> u </a:t>
            </a:r>
            <a:r>
              <a:rPr lang="en-GB" sz="2800" b="0" u="none" strike="noStrike" dirty="0" err="1">
                <a:solidFill>
                  <a:schemeClr val="dk1"/>
                </a:solidFill>
                <a:effectLst/>
                <a:uFillTx/>
                <a:latin typeface="Constantia"/>
              </a:rPr>
              <a:t>knjizi</a:t>
            </a:r>
            <a:r>
              <a:rPr lang="en-GB" sz="2800" b="0" u="none" strike="noStrike" dirty="0">
                <a:solidFill>
                  <a:schemeClr val="dk1"/>
                </a:solidFill>
                <a:effectLst/>
                <a:uFillTx/>
                <a:latin typeface="Constantia"/>
              </a:rPr>
              <a:t> </a:t>
            </a:r>
            <a:r>
              <a:rPr lang="en-GB" sz="2800" b="0" u="none" strike="noStrike" dirty="0" err="1">
                <a:solidFill>
                  <a:schemeClr val="dk1"/>
                </a:solidFill>
                <a:effectLst/>
                <a:uFillTx/>
                <a:latin typeface="Constantia"/>
              </a:rPr>
              <a:t>Hidrogeografija</a:t>
            </a:r>
            <a:r>
              <a:rPr lang="en-GB" sz="2800" b="0" u="none" strike="noStrike" dirty="0">
                <a:solidFill>
                  <a:schemeClr val="dk1"/>
                </a:solidFill>
                <a:effectLst/>
                <a:uFillTx/>
                <a:latin typeface="Constantia"/>
              </a:rPr>
              <a:t> (</a:t>
            </a:r>
            <a:r>
              <a:rPr lang="en-GB" sz="2800" b="0" u="none" strike="noStrike" dirty="0" err="1">
                <a:solidFill>
                  <a:schemeClr val="dk1"/>
                </a:solidFill>
                <a:effectLst/>
                <a:uFillTx/>
                <a:latin typeface="Constantia"/>
              </a:rPr>
              <a:t>Riđanović</a:t>
            </a:r>
            <a:r>
              <a:rPr lang="en-GB" sz="2800" b="0" u="none" strike="noStrike" dirty="0">
                <a:solidFill>
                  <a:schemeClr val="dk1"/>
                </a:solidFill>
                <a:effectLst/>
                <a:uFillTx/>
                <a:latin typeface="Constantia"/>
              </a:rPr>
              <a:t>) </a:t>
            </a:r>
            <a:r>
              <a:rPr lang="en-GB" sz="2800" b="0" u="none" strike="noStrike" dirty="0" err="1">
                <a:solidFill>
                  <a:schemeClr val="dk1"/>
                </a:solidFill>
                <a:effectLst/>
                <a:uFillTx/>
                <a:latin typeface="Constantia"/>
              </a:rPr>
              <a:t>poglavlje</a:t>
            </a:r>
            <a:r>
              <a:rPr lang="hr-HR" sz="2800" b="1" u="none" strike="noStrike" dirty="0">
                <a:solidFill>
                  <a:schemeClr val="dk1"/>
                </a:solidFill>
                <a:effectLst/>
                <a:uFillTx/>
                <a:latin typeface="Constantia"/>
              </a:rPr>
              <a:t> Elementi </a:t>
            </a:r>
            <a:r>
              <a:rPr lang="hr-HR" sz="2800" b="1" u="none" strike="noStrike" dirty="0" err="1">
                <a:solidFill>
                  <a:schemeClr val="dk1"/>
                </a:solidFill>
                <a:effectLst/>
                <a:uFillTx/>
                <a:latin typeface="Constantia"/>
              </a:rPr>
              <a:t>poriječja</a:t>
            </a:r>
            <a:r>
              <a:rPr lang="en-GB" sz="2800" b="1" u="none" strike="noStrike" dirty="0">
                <a:solidFill>
                  <a:schemeClr val="dk1"/>
                </a:solidFill>
                <a:effectLst/>
                <a:uFillTx/>
                <a:latin typeface="Constantia"/>
              </a:rPr>
              <a:t>(12</a:t>
            </a:r>
            <a:r>
              <a:rPr lang="hr-HR" sz="2800" b="1" u="none" strike="noStrike" dirty="0">
                <a:solidFill>
                  <a:schemeClr val="dk1"/>
                </a:solidFill>
                <a:effectLst/>
                <a:uFillTx/>
                <a:latin typeface="Constantia"/>
              </a:rPr>
              <a:t>4</a:t>
            </a:r>
            <a:r>
              <a:rPr lang="en-GB" sz="2800" b="1" u="none" strike="noStrike" dirty="0">
                <a:solidFill>
                  <a:schemeClr val="dk1"/>
                </a:solidFill>
                <a:effectLst/>
                <a:uFillTx/>
                <a:latin typeface="Constantia"/>
              </a:rPr>
              <a:t>. </a:t>
            </a:r>
            <a:r>
              <a:rPr lang="en-GB" sz="2800" b="1" u="none" strike="noStrike" dirty="0" err="1">
                <a:solidFill>
                  <a:schemeClr val="dk1"/>
                </a:solidFill>
                <a:effectLst/>
                <a:uFillTx/>
                <a:latin typeface="Constantia"/>
              </a:rPr>
              <a:t>strana</a:t>
            </a:r>
            <a:r>
              <a:rPr lang="en-GB" sz="2800" b="1" u="none" strike="noStrike" dirty="0">
                <a:solidFill>
                  <a:schemeClr val="dk1"/>
                </a:solidFill>
                <a:effectLst/>
                <a:uFillTx/>
                <a:latin typeface="Constantia"/>
              </a:rPr>
              <a:t>)</a:t>
            </a:r>
            <a:endParaRPr lang="en-US" sz="2800" b="0" u="none" strike="noStrike" dirty="0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lika 2"/>
          <p:cNvPicPr/>
          <p:nvPr/>
        </p:nvPicPr>
        <p:blipFill>
          <a:blip r:embed="rId2"/>
          <a:stretch/>
        </p:blipFill>
        <p:spPr>
          <a:xfrm>
            <a:off x="1238400" y="336600"/>
            <a:ext cx="6521040" cy="652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1482840" y="560160"/>
            <a:ext cx="6649560" cy="6933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anchor="b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hr-HR" sz="3750" b="1" u="none" strike="noStrike">
                <a:solidFill>
                  <a:srgbClr val="002060"/>
                </a:solidFill>
                <a:effectLst/>
                <a:uFillTx/>
                <a:latin typeface="Calibri"/>
              </a:rPr>
              <a:t>Ugodan dan i hvala na pažnji </a:t>
            </a:r>
            <a:r>
              <a:rPr lang="hr-HR" sz="3750" b="1" u="none" strike="noStrike">
                <a:solidFill>
                  <a:srgbClr val="002060"/>
                </a:solidFill>
                <a:effectLst/>
                <a:uFillTx/>
                <a:latin typeface="Wingdings"/>
              </a:rPr>
              <a:t></a:t>
            </a:r>
            <a:endParaRPr lang="en-US" sz="375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Tijek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ije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70000"/>
              </a:schemeClr>
            </a:gs>
            <a:gs pos="43000">
              <a:schemeClr val="phClr">
                <a:tint val="44000"/>
              </a:schemeClr>
            </a:gs>
            <a:gs pos="93000">
              <a:schemeClr val="phClr">
                <a:tint val="15000"/>
              </a:schemeClr>
            </a:gs>
            <a:gs pos="100000">
              <a:schemeClr val="phClr">
                <a:tint val="5000"/>
              </a:schemeClr>
            </a:gs>
          </a:gsLst>
          <a:path path="circle">
            <a:fillToRect l="50000" t="130000" r="50000" b="-30000"/>
          </a:path>
          <a:tileRect/>
        </a:gradFill>
        <a:gradFill>
          <a:gsLst>
            <a:gs pos="0">
              <a:schemeClr val="phClr">
                <a:tint val="98000"/>
                <a:shade val="25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tint val="50000"/>
              </a:schemeClr>
            </a:gs>
          </a:gsLst>
          <a:path path="circle">
            <a:fillToRect l="50000" t="130000" r="50000" b="-30000"/>
          </a:path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10000" t="110000" r="10000" b="100000"/>
          </a:path>
          <a:tileRect/>
        </a:gradFill>
        <a:blipFill rotWithShape="0">
          <a:blip xmlns:r="http://schemas.openxmlformats.org/officeDocument/2006/relationships" r:embed="rId1"/>
          <a:srcRect/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1">
  <a:themeElements>
    <a:clrScheme name="Tijek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ije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70000"/>
              </a:schemeClr>
            </a:gs>
            <a:gs pos="43000">
              <a:schemeClr val="phClr">
                <a:tint val="44000"/>
              </a:schemeClr>
            </a:gs>
            <a:gs pos="93000">
              <a:schemeClr val="phClr">
                <a:tint val="15000"/>
              </a:schemeClr>
            </a:gs>
            <a:gs pos="100000">
              <a:schemeClr val="phClr">
                <a:tint val="5000"/>
              </a:schemeClr>
            </a:gs>
          </a:gsLst>
          <a:path path="circle">
            <a:fillToRect l="50000" t="130000" r="50000" b="-30000"/>
          </a:path>
          <a:tileRect/>
        </a:gradFill>
        <a:gradFill>
          <a:gsLst>
            <a:gs pos="0">
              <a:schemeClr val="phClr">
                <a:tint val="98000"/>
                <a:shade val="25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tint val="50000"/>
              </a:schemeClr>
            </a:gs>
          </a:gsLst>
          <a:path path="circle">
            <a:fillToRect l="50000" t="130000" r="50000" b="-30000"/>
          </a:path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10000" t="110000" r="10000" b="100000"/>
          </a:path>
          <a:tileRect/>
        </a:gradFill>
        <a:blipFill rotWithShape="0">
          <a:blip xmlns:r="http://schemas.openxmlformats.org/officeDocument/2006/relationships" r:embed="rId1"/>
          <a:srcRect/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1425</TotalTime>
  <Words>667</Words>
  <Application>Microsoft Office PowerPoint</Application>
  <PresentationFormat>On-screen Show (4:3)</PresentationFormat>
  <Paragraphs>109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Constantia</vt:lpstr>
      <vt:lpstr>OpenSymbol</vt:lpstr>
      <vt:lpstr>Symbol</vt:lpstr>
      <vt:lpstr>Times New Roman</vt:lpstr>
      <vt:lpstr>Wingdings</vt:lpstr>
      <vt:lpstr>Wingdings 2</vt:lpstr>
      <vt:lpstr>Tema1</vt:lpstr>
      <vt:lpstr>Tema1</vt:lpstr>
      <vt:lpstr>Vježbe/seminar iz Hidrologije 2026/2027.</vt:lpstr>
      <vt:lpstr>Ciljevi</vt:lpstr>
      <vt:lpstr>Obaveze i prava studenata</vt:lpstr>
      <vt:lpstr>Obaveze i prava studenata</vt:lpstr>
      <vt:lpstr>Obaveze i prava studenata</vt:lpstr>
      <vt:lpstr>Literatura i izvori podataka</vt:lpstr>
      <vt:lpstr>Literatura i izvori podataka</vt:lpstr>
      <vt:lpstr>Domaća zadaća do idućih vježbi</vt:lpstr>
      <vt:lpstr>Vježba 0 - Tekućice RH</vt:lpstr>
      <vt:lpstr>Vježba 1: Elementi tekućice</vt:lpstr>
      <vt:lpstr>Tekućice</vt:lpstr>
      <vt:lpstr>Elementi tekućica</vt:lpstr>
      <vt:lpstr>Elementi tekućice</vt:lpstr>
      <vt:lpstr>Elementi tekućice</vt:lpstr>
      <vt:lpstr>Vježba 1. Elementi tekućica</vt:lpstr>
      <vt:lpstr>Za sljedeći put: </vt:lpstr>
      <vt:lpstr>Ugodan dan i hvala na pažnji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Vodostaj</dc:title>
  <dc:subject/>
  <dc:creator>Ivan Čanjevac</dc:creator>
  <dc:description/>
  <cp:lastModifiedBy>Reviewer</cp:lastModifiedBy>
  <cp:revision>61</cp:revision>
  <dcterms:created xsi:type="dcterms:W3CDTF">2017-10-26T13:01:30Z</dcterms:created>
  <dcterms:modified xsi:type="dcterms:W3CDTF">2026-10-08T09:34:02Z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  <property fmtid="{D5CDD505-2E9C-101B-9397-08002B2CF9AE}" pid="3" name="Slides">
    <vt:i4>17</vt:i4>
  </property>
</Properties>
</file>