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2" r:id="rId4"/>
    <p:sldId id="273" r:id="rId5"/>
    <p:sldId id="264" r:id="rId6"/>
    <p:sldId id="261" r:id="rId7"/>
    <p:sldId id="263" r:id="rId8"/>
    <p:sldId id="274" r:id="rId9"/>
    <p:sldId id="267" r:id="rId10"/>
    <p:sldId id="268" r:id="rId11"/>
    <p:sldId id="25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34290" indent="0" algn="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hr-HR"/>
              <a:t>Kliknite da biste uredili stil podnaslova matrice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22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1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165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07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1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1859761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514600"/>
            <a:ext cx="4041775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9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7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4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19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050"/>
            </a:lvl1pPr>
            <a:lvl2pPr indent="0" algn="l">
              <a:buNone/>
              <a:defRPr sz="900"/>
            </a:lvl2pPr>
            <a:lvl3pPr indent="0" algn="l">
              <a:buNone/>
              <a:defRPr sz="750"/>
            </a:lvl3pPr>
            <a:lvl4pPr indent="0" algn="l">
              <a:buNone/>
              <a:defRPr sz="675"/>
            </a:lvl4pPr>
            <a:lvl5pPr indent="0" algn="l">
              <a:buNone/>
              <a:defRPr sz="675"/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100"/>
            </a:lvl1pPr>
            <a:lvl2pPr>
              <a:defRPr sz="1950"/>
            </a:lvl2pPr>
            <a:lvl3pPr>
              <a:defRPr sz="180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753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1500" b="1">
                <a:solidFill>
                  <a:schemeClr val="tx2"/>
                </a:solidFill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188"/>
              </a:spcBef>
              <a:buFontTx/>
              <a:buNone/>
              <a:defRPr sz="975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4"/>
            <a:ext cx="609600" cy="365125"/>
          </a:xfrm>
        </p:spPr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hr-HR"/>
              <a:t>Kliknite ikonu da biste dodali  sliku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9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60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08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9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/>
              <a:t>Uredite stilove teksta matrice</a:t>
            </a:r>
          </a:p>
          <a:p>
            <a:pPr lvl="1" eaLnBrk="1" latinLnBrk="0" hangingPunct="1"/>
            <a:r>
              <a:rPr kumimoji="0" lang="hr-HR"/>
              <a:t>Druga razina</a:t>
            </a:r>
          </a:p>
          <a:p>
            <a:pPr lvl="2" eaLnBrk="1" latinLnBrk="0" hangingPunct="1"/>
            <a:r>
              <a:rPr kumimoji="0" lang="hr-HR"/>
              <a:t>Treća razina</a:t>
            </a:r>
          </a:p>
          <a:p>
            <a:pPr lvl="3" eaLnBrk="1" latinLnBrk="0" hangingPunct="1"/>
            <a:r>
              <a:rPr kumimoji="0" lang="hr-HR"/>
              <a:t>Četvrta razina</a:t>
            </a:r>
          </a:p>
          <a:p>
            <a:pPr lvl="4" eaLnBrk="1" latinLnBrk="0" hangingPunct="1"/>
            <a:r>
              <a:rPr kumimoji="0" lang="hr-HR"/>
              <a:t>Peta razina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4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250040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75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05740" indent="-20574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8516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516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891540" indent="-15773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5773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03020" indent="-15773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3716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3716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oda.hr/" TargetMode="External"/><Relationship Id="rId2" Type="http://schemas.openxmlformats.org/officeDocument/2006/relationships/hyperlink" Target="http://hidro.dhz.hr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geoportal.dgu.hr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4" y="2315766"/>
            <a:ext cx="4714875" cy="3536156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71450" y="341213"/>
            <a:ext cx="8896350" cy="660956"/>
          </a:xfrm>
        </p:spPr>
        <p:txBody>
          <a:bodyPr>
            <a:normAutofit fontScale="90000"/>
          </a:bodyPr>
          <a:lstStyle/>
          <a:p>
            <a:pPr algn="l"/>
            <a:r>
              <a:rPr lang="hr-HR" dirty="0"/>
              <a:t>Vježbe/seminar iz Hidro</a:t>
            </a:r>
            <a:r>
              <a:rPr lang="en-GB" dirty="0"/>
              <a:t>log</a:t>
            </a:r>
            <a:r>
              <a:rPr lang="hr-HR" dirty="0"/>
              <a:t>ije 20</a:t>
            </a:r>
            <a:r>
              <a:rPr lang="en-GB" dirty="0"/>
              <a:t>2</a:t>
            </a:r>
            <a:r>
              <a:rPr lang="hr-HR" dirty="0"/>
              <a:t>6</a:t>
            </a:r>
            <a:r>
              <a:rPr lang="en-GB" dirty="0"/>
              <a:t>/202</a:t>
            </a:r>
            <a:r>
              <a:rPr lang="hr-HR" dirty="0"/>
              <a:t>7</a:t>
            </a:r>
            <a:r>
              <a:rPr lang="en-GB" dirty="0"/>
              <a:t>.</a:t>
            </a:r>
            <a:endParaRPr lang="en-US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755" y="1246247"/>
            <a:ext cx="1846845" cy="260985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2" y="1318022"/>
            <a:ext cx="5029200" cy="3771900"/>
          </a:xfrm>
          <a:prstGeom prst="rect">
            <a:avLst/>
          </a:prstGeom>
        </p:spPr>
      </p:pic>
      <p:sp>
        <p:nvSpPr>
          <p:cNvPr id="7" name="TekstniOkvir 6"/>
          <p:cNvSpPr txBox="1"/>
          <p:nvPr/>
        </p:nvSpPr>
        <p:spPr>
          <a:xfrm>
            <a:off x="171450" y="5939481"/>
            <a:ext cx="8725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+mj-lt"/>
              </a:rPr>
              <a:t>Voditelj: doc.dr.sc. Ivan Martinić</a:t>
            </a:r>
            <a:r>
              <a:rPr lang="hr-HR" sz="2400" b="1" dirty="0">
                <a:latin typeface="+mj-lt"/>
              </a:rPr>
              <a:t>, </a:t>
            </a:r>
            <a:r>
              <a:rPr lang="en-GB" sz="2400" b="1" dirty="0">
                <a:latin typeface="+mj-lt"/>
              </a:rPr>
              <a:t>email: </a:t>
            </a:r>
            <a:r>
              <a:rPr lang="hr-HR" sz="2400" b="1" dirty="0">
                <a:latin typeface="+mj-lt"/>
              </a:rPr>
              <a:t>imartini@geog.pmf.hr</a:t>
            </a:r>
          </a:p>
          <a:p>
            <a:r>
              <a:rPr lang="hr-HR" sz="2400" dirty="0">
                <a:latin typeface="+mj-lt"/>
              </a:rPr>
              <a:t>Konzultacije: prema dogovoru putem e-pošte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498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42900" y="172792"/>
            <a:ext cx="8305800" cy="826068"/>
          </a:xfrm>
        </p:spPr>
        <p:txBody>
          <a:bodyPr/>
          <a:lstStyle/>
          <a:p>
            <a:r>
              <a:rPr lang="hr-HR" dirty="0"/>
              <a:t>Ciljevi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280859" y="973715"/>
            <a:ext cx="87058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+mj-lt"/>
              </a:rPr>
              <a:t> - Proširiti znanje iz hidrologije, hidrografije i </a:t>
            </a:r>
            <a:r>
              <a:rPr lang="hr-HR" sz="3200" dirty="0" err="1">
                <a:latin typeface="+mj-lt"/>
              </a:rPr>
              <a:t>hidrogeografije</a:t>
            </a:r>
            <a:r>
              <a:rPr lang="hr-HR" sz="3200" dirty="0">
                <a:latin typeface="+mj-lt"/>
              </a:rPr>
              <a:t>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</a:t>
            </a:r>
          </a:p>
          <a:p>
            <a:r>
              <a:rPr lang="hr-HR" sz="3200" dirty="0">
                <a:latin typeface="+mj-lt"/>
              </a:rPr>
              <a:t> - Znati osnovne hidrološke pojmove i izračune; znati čitati </a:t>
            </a:r>
            <a:r>
              <a:rPr lang="hr-HR" sz="3200" dirty="0" err="1">
                <a:latin typeface="+mj-lt"/>
              </a:rPr>
              <a:t>orohidrografske</a:t>
            </a:r>
            <a:r>
              <a:rPr lang="hr-HR" sz="3200" dirty="0">
                <a:latin typeface="+mj-lt"/>
              </a:rPr>
              <a:t> karte; svladati vještinu izrade najčešće korištenih grafičkih priloga…</a:t>
            </a:r>
            <a:endParaRPr lang="en-US" sz="3200" dirty="0">
              <a:latin typeface="+mj-lt"/>
            </a:endParaRPr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342900" y="3402226"/>
            <a:ext cx="8305800" cy="691979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5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r-HR" dirty="0"/>
              <a:t>Način rada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123568" y="4033194"/>
            <a:ext cx="90204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latin typeface="+mj-lt"/>
              </a:rPr>
              <a:t>Petkom</a:t>
            </a:r>
            <a:r>
              <a:rPr lang="en-GB" sz="3200" b="1" dirty="0">
                <a:latin typeface="+mj-lt"/>
              </a:rPr>
              <a:t> </a:t>
            </a:r>
            <a:r>
              <a:rPr lang="hr-HR" sz="3200" b="1" dirty="0">
                <a:latin typeface="+mj-lt"/>
              </a:rPr>
              <a:t>– </a:t>
            </a:r>
            <a:r>
              <a:rPr lang="hr-HR" sz="3200" dirty="0">
                <a:latin typeface="+mj-lt"/>
              </a:rPr>
              <a:t>svi zajedno u 10:15h</a:t>
            </a:r>
          </a:p>
          <a:p>
            <a:endParaRPr lang="en-GB" sz="3200" dirty="0">
              <a:latin typeface="+mj-lt"/>
            </a:endParaRPr>
          </a:p>
          <a:p>
            <a:pPr algn="ctr"/>
            <a:r>
              <a:rPr lang="hr-HR" sz="3200" dirty="0">
                <a:latin typeface="+mj-lt"/>
              </a:rPr>
              <a:t>u</a:t>
            </a:r>
            <a:r>
              <a:rPr lang="en-US" sz="3200" dirty="0" err="1">
                <a:latin typeface="+mj-lt"/>
              </a:rPr>
              <a:t>vod</a:t>
            </a:r>
            <a:r>
              <a:rPr lang="en-US" sz="3200" dirty="0">
                <a:latin typeface="+mj-lt"/>
              </a:rPr>
              <a:t> </a:t>
            </a:r>
            <a:r>
              <a:rPr lang="hr-HR" sz="3200" dirty="0">
                <a:latin typeface="+mj-lt"/>
              </a:rPr>
              <a:t>u temu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rasprava</a:t>
            </a:r>
            <a:r>
              <a:rPr lang="hr-HR" sz="3200" dirty="0">
                <a:latin typeface="+mj-lt"/>
              </a:rPr>
              <a:t>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zadatak</a:t>
            </a:r>
            <a:r>
              <a:rPr lang="hr-HR" sz="3200" dirty="0">
                <a:latin typeface="+mj-lt"/>
              </a:rPr>
              <a:t> </a:t>
            </a:r>
            <a:r>
              <a:rPr lang="en-US" sz="3200" dirty="0">
                <a:latin typeface="+mj-lt"/>
              </a:rPr>
              <a:t>(</a:t>
            </a:r>
            <a:r>
              <a:rPr lang="en-US" sz="3200" dirty="0" err="1">
                <a:latin typeface="+mj-lt"/>
              </a:rPr>
              <a:t>vježba</a:t>
            </a:r>
            <a:r>
              <a:rPr lang="en-US" sz="3200" dirty="0">
                <a:latin typeface="+mj-lt"/>
              </a:rPr>
              <a:t>)</a:t>
            </a:r>
          </a:p>
          <a:p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962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47417" y="337751"/>
            <a:ext cx="8305800" cy="783377"/>
          </a:xfrm>
        </p:spPr>
        <p:txBody>
          <a:bodyPr/>
          <a:lstStyle/>
          <a:p>
            <a:r>
              <a:rPr lang="hr-HR" dirty="0"/>
              <a:t>Obaveze i prava studenata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186432" y="1188061"/>
            <a:ext cx="8859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+mj-lt"/>
              </a:rPr>
              <a:t>OBAVEZE STUDENATA (uvjet za potpis):</a:t>
            </a:r>
          </a:p>
          <a:p>
            <a:r>
              <a:rPr lang="hr-HR" sz="3200" b="1" dirty="0">
                <a:latin typeface="+mj-lt"/>
              </a:rPr>
              <a:t>a) redovno pohađanje vježbi </a:t>
            </a:r>
            <a:endParaRPr lang="hr-HR" sz="3200" dirty="0">
              <a:latin typeface="+mj-lt"/>
            </a:endParaRPr>
          </a:p>
          <a:p>
            <a:r>
              <a:rPr lang="hr-HR" sz="3200" dirty="0">
                <a:latin typeface="+mj-lt"/>
              </a:rPr>
              <a:t>(+ za one koji dođu na svaki termin i koji su najaktivniji na nastavi) – može pomoći kod ocjene!</a:t>
            </a:r>
          </a:p>
          <a:p>
            <a:endParaRPr lang="hr-H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741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47417" y="337751"/>
            <a:ext cx="8305800" cy="783377"/>
          </a:xfrm>
        </p:spPr>
        <p:txBody>
          <a:bodyPr/>
          <a:lstStyle/>
          <a:p>
            <a:r>
              <a:rPr lang="hr-HR" dirty="0"/>
              <a:t>Obaveze i prava studenata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186432" y="1188061"/>
            <a:ext cx="88597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+mj-lt"/>
              </a:rPr>
              <a:t>OBAVEZE STUDENATA (uvjet za potpis):</a:t>
            </a:r>
          </a:p>
          <a:p>
            <a:r>
              <a:rPr lang="hr-HR" sz="3200" b="1" dirty="0">
                <a:latin typeface="+mj-lt"/>
              </a:rPr>
              <a:t>b) izrada vježbi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hr-HR" sz="3200" dirty="0">
                <a:latin typeface="+mj-lt"/>
              </a:rPr>
              <a:t> nema ocjene!</a:t>
            </a:r>
          </a:p>
          <a:p>
            <a:endParaRPr lang="hr-HR" sz="3200" dirty="0"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hr-HR" sz="3200" dirty="0">
                <a:latin typeface="+mj-lt"/>
                <a:sym typeface="Wingdings" panose="05000000000000000000" pitchFamily="2" charset="2"/>
              </a:rPr>
              <a:t>V</a:t>
            </a:r>
            <a:r>
              <a:rPr lang="hr-HR" sz="3200" dirty="0">
                <a:latin typeface="+mj-lt"/>
              </a:rPr>
              <a:t>ježbe se predaju sve zajedno </a:t>
            </a:r>
            <a:r>
              <a:rPr lang="hr-HR" sz="3200" b="1" dirty="0">
                <a:latin typeface="+mj-lt"/>
              </a:rPr>
              <a:t>11. ili 18. 12. 2026. </a:t>
            </a:r>
            <a:r>
              <a:rPr lang="hr-HR" sz="3200" dirty="0">
                <a:latin typeface="+mj-lt"/>
              </a:rPr>
              <a:t>(ovisi o tempu rada), u terminu vježbi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endParaRPr lang="hr-HR" sz="3200" dirty="0">
              <a:latin typeface="+mj-lt"/>
            </a:endParaRPr>
          </a:p>
          <a:p>
            <a:pPr marL="457200" indent="-457200">
              <a:buFontTx/>
              <a:buChar char="-"/>
            </a:pPr>
            <a:r>
              <a:rPr lang="hr-HR" sz="3200" dirty="0">
                <a:latin typeface="+mj-lt"/>
              </a:rPr>
              <a:t>Nakon pregleda – </a:t>
            </a:r>
            <a:r>
              <a:rPr lang="hr-HR" sz="3200" b="1" dirty="0">
                <a:latin typeface="+mj-lt"/>
              </a:rPr>
              <a:t>ispra</a:t>
            </a:r>
            <a:r>
              <a:rPr lang="en-GB" sz="3200" b="1" dirty="0" err="1">
                <a:latin typeface="+mj-lt"/>
              </a:rPr>
              <a:t>vak</a:t>
            </a:r>
            <a:r>
              <a:rPr lang="hr-HR" sz="3200" b="1" dirty="0">
                <a:latin typeface="+mj-lt"/>
              </a:rPr>
              <a:t> </a:t>
            </a:r>
            <a:r>
              <a:rPr lang="hr-HR" sz="3200" dirty="0">
                <a:latin typeface="+mj-lt"/>
              </a:rPr>
              <a:t>(ukoliko ima grešaka)</a:t>
            </a:r>
          </a:p>
          <a:p>
            <a:r>
              <a:rPr lang="hr-HR" sz="3200" dirty="0">
                <a:latin typeface="+mj-lt"/>
              </a:rPr>
              <a:t>(+ za one koji naprave najbolje vježbe)</a:t>
            </a:r>
          </a:p>
          <a:p>
            <a:endParaRPr lang="hr-HR" sz="3200" dirty="0">
              <a:latin typeface="+mj-lt"/>
            </a:endParaRPr>
          </a:p>
          <a:p>
            <a:r>
              <a:rPr lang="hr-HR" sz="3200" dirty="0">
                <a:latin typeface="+mj-lt"/>
              </a:rPr>
              <a:t>- Ispravak vježbi je u prvom terminu siječnju</a:t>
            </a:r>
          </a:p>
        </p:txBody>
      </p:sp>
    </p:spTree>
    <p:extLst>
      <p:ext uri="{BB962C8B-B14F-4D97-AF65-F5344CB8AC3E}">
        <p14:creationId xmlns:p14="http://schemas.microsoft.com/office/powerpoint/2010/main" val="83339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83959"/>
            <a:ext cx="8305800" cy="1143000"/>
          </a:xfrm>
        </p:spPr>
        <p:txBody>
          <a:bodyPr/>
          <a:lstStyle/>
          <a:p>
            <a:r>
              <a:rPr lang="hr-HR" dirty="0"/>
              <a:t>Obaveze i prava studenata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457200" y="1583477"/>
            <a:ext cx="8305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3200" dirty="0">
                <a:solidFill>
                  <a:prstClr val="black"/>
                </a:solidFill>
                <a:latin typeface="Calibri"/>
              </a:rPr>
              <a:t>PRAVA STUDENATA:</a:t>
            </a:r>
          </a:p>
          <a:p>
            <a:pPr lvl="0"/>
            <a:r>
              <a:rPr lang="hr-HR" sz="3200" dirty="0">
                <a:solidFill>
                  <a:prstClr val="black"/>
                </a:solidFill>
                <a:latin typeface="Calibri"/>
              </a:rPr>
              <a:t>- 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  </a:t>
            </a:r>
            <a:r>
              <a:rPr lang="hr-HR" sz="3200" dirty="0">
                <a:solidFill>
                  <a:prstClr val="black"/>
                </a:solidFill>
                <a:latin typeface="Calibri"/>
              </a:rPr>
              <a:t>DO tri puta izostati s vježbi (nije potrebna ispričnica)</a:t>
            </a:r>
          </a:p>
          <a:p>
            <a:pPr marL="457200" lvl="0" indent="-457200">
              <a:buFontTx/>
              <a:buChar char="-"/>
            </a:pPr>
            <a:r>
              <a:rPr lang="hr-HR" sz="3200" dirty="0">
                <a:solidFill>
                  <a:prstClr val="black"/>
                </a:solidFill>
                <a:latin typeface="Calibri"/>
              </a:rPr>
              <a:t>doći na konzultacije u vrijeme dogovoreno putem elektroničke pošte (sa studentske email adrese)</a:t>
            </a:r>
            <a:endParaRPr lang="en-GB" sz="3200" dirty="0">
              <a:solidFill>
                <a:prstClr val="black"/>
              </a:solidFill>
              <a:latin typeface="Calibri"/>
            </a:endParaRPr>
          </a:p>
          <a:p>
            <a:pPr marL="457200" lvl="0" indent="-457200">
              <a:buFontTx/>
              <a:buChar char="-"/>
            </a:pPr>
            <a:r>
              <a:rPr lang="en-GB" sz="3200" dirty="0" err="1">
                <a:solidFill>
                  <a:prstClr val="black"/>
                </a:solidFill>
                <a:latin typeface="Calibri"/>
              </a:rPr>
              <a:t>Poslati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email s </a:t>
            </a:r>
            <a:r>
              <a:rPr lang="en-GB" sz="3200" dirty="0" err="1">
                <a:solidFill>
                  <a:prstClr val="black"/>
                </a:solidFill>
                <a:latin typeface="Calibri"/>
              </a:rPr>
              <a:t>pitanjima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dirty="0" err="1">
                <a:solidFill>
                  <a:prstClr val="black"/>
                </a:solidFill>
                <a:latin typeface="Calibri"/>
              </a:rPr>
              <a:t>ili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dirty="0" err="1">
                <a:solidFill>
                  <a:prstClr val="black"/>
                </a:solidFill>
                <a:latin typeface="Calibri"/>
              </a:rPr>
              <a:t>još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dirty="0" err="1">
                <a:solidFill>
                  <a:prstClr val="black"/>
                </a:solidFill>
                <a:latin typeface="Calibri"/>
              </a:rPr>
              <a:t>bolje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pitati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nastavi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ako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nešto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nije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jasno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!</a:t>
            </a:r>
            <a:endParaRPr lang="hr-HR" sz="32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9686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42113"/>
            <a:ext cx="8305800" cy="1143000"/>
          </a:xfrm>
        </p:spPr>
        <p:txBody>
          <a:bodyPr/>
          <a:lstStyle/>
          <a:p>
            <a:r>
              <a:rPr lang="hr-HR" dirty="0"/>
              <a:t>Literatura i izvori podataka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323850" y="1437513"/>
            <a:ext cx="88201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u="sng" dirty="0" err="1">
                <a:latin typeface="+mj-lt"/>
              </a:rPr>
              <a:t>Riđanović</a:t>
            </a:r>
            <a:r>
              <a:rPr lang="hr-HR" sz="2400" b="1" u="sng" dirty="0">
                <a:latin typeface="+mj-lt"/>
              </a:rPr>
              <a:t>, J. (1993.): </a:t>
            </a:r>
            <a:r>
              <a:rPr lang="hr-HR" sz="2400" b="1" u="sng" dirty="0" err="1">
                <a:latin typeface="+mj-lt"/>
              </a:rPr>
              <a:t>Hidrogeografija</a:t>
            </a:r>
            <a:r>
              <a:rPr lang="hr-HR" sz="2400" b="1" u="sng" dirty="0">
                <a:latin typeface="+mj-lt"/>
              </a:rPr>
              <a:t>, Školska knjiga, Zagreb</a:t>
            </a:r>
          </a:p>
          <a:p>
            <a:endParaRPr lang="hr-HR" sz="2400" dirty="0">
              <a:latin typeface="+mj-lt"/>
            </a:endParaRPr>
          </a:p>
          <a:p>
            <a:r>
              <a:rPr lang="hr-HR" sz="2400" dirty="0">
                <a:latin typeface="+mj-lt"/>
              </a:rPr>
              <a:t>Časopisi: Hrvatski geografski glasnik, Acta </a:t>
            </a:r>
            <a:r>
              <a:rPr lang="hr-HR" sz="2400" dirty="0" err="1">
                <a:latin typeface="+mj-lt"/>
              </a:rPr>
              <a:t>Geographica</a:t>
            </a:r>
            <a:r>
              <a:rPr lang="hr-HR" sz="2400" dirty="0">
                <a:latin typeface="+mj-lt"/>
              </a:rPr>
              <a:t> </a:t>
            </a:r>
            <a:r>
              <a:rPr lang="hr-HR" sz="2400" dirty="0" err="1">
                <a:latin typeface="+mj-lt"/>
              </a:rPr>
              <a:t>Croatica</a:t>
            </a:r>
            <a:r>
              <a:rPr lang="hr-HR" sz="2400" dirty="0">
                <a:latin typeface="+mj-lt"/>
              </a:rPr>
              <a:t>, </a:t>
            </a:r>
            <a:r>
              <a:rPr lang="hr-HR" sz="2400" dirty="0" err="1">
                <a:latin typeface="+mj-lt"/>
              </a:rPr>
              <a:t>Geoadria</a:t>
            </a:r>
            <a:r>
              <a:rPr lang="hr-HR" sz="2400" dirty="0">
                <a:latin typeface="+mj-lt"/>
              </a:rPr>
              <a:t>, Geografski horizont, Hrvatske vode, Hrvatska vodoprivreda</a:t>
            </a:r>
          </a:p>
          <a:p>
            <a:endParaRPr lang="hr-HR" sz="2400" dirty="0">
              <a:latin typeface="+mj-lt"/>
            </a:endParaRPr>
          </a:p>
          <a:p>
            <a:r>
              <a:rPr lang="hr-HR" sz="2400" dirty="0">
                <a:latin typeface="+mj-lt"/>
              </a:rPr>
              <a:t>Planovi upravljanja vodnim područjima, Strategija upravljanja vodama </a:t>
            </a:r>
            <a:r>
              <a:rPr lang="hr-HR" sz="24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hr-HR" sz="2400" dirty="0">
                <a:latin typeface="+mj-lt"/>
              </a:rPr>
              <a:t> Hrvatske vode</a:t>
            </a:r>
          </a:p>
          <a:p>
            <a:endParaRPr lang="hr-HR" sz="2400" dirty="0">
              <a:latin typeface="+mj-lt"/>
            </a:endParaRPr>
          </a:p>
          <a:p>
            <a:r>
              <a:rPr lang="hr-HR" sz="2400" b="1" dirty="0">
                <a:latin typeface="+mj-lt"/>
              </a:rPr>
              <a:t>Web stranice DHMZ-a</a:t>
            </a:r>
            <a:r>
              <a:rPr lang="hr-HR" sz="2400" dirty="0">
                <a:latin typeface="+mj-lt"/>
              </a:rPr>
              <a:t>, DZS-a…</a:t>
            </a:r>
          </a:p>
        </p:txBody>
      </p:sp>
    </p:spTree>
    <p:extLst>
      <p:ext uri="{BB962C8B-B14F-4D97-AF65-F5344CB8AC3E}">
        <p14:creationId xmlns:p14="http://schemas.microsoft.com/office/powerpoint/2010/main" val="1619154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42113"/>
            <a:ext cx="8305800" cy="1143000"/>
          </a:xfrm>
        </p:spPr>
        <p:txBody>
          <a:bodyPr/>
          <a:lstStyle/>
          <a:p>
            <a:r>
              <a:rPr lang="hr-HR" dirty="0"/>
              <a:t>Literatura i izvori podataka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323850" y="1437513"/>
            <a:ext cx="85915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+mj-lt"/>
              </a:rPr>
              <a:t>- </a:t>
            </a:r>
            <a:r>
              <a:rPr lang="hr-HR" sz="3200" b="1" dirty="0">
                <a:latin typeface="+mj-lt"/>
              </a:rPr>
              <a:t>Hidrološka baza podataka Službe za hidrologiju (HIS 2000) DHMZ-a </a:t>
            </a:r>
          </a:p>
          <a:p>
            <a:r>
              <a:rPr lang="hr-HR" sz="3200" u="sng" dirty="0">
                <a:latin typeface="+mj-lt"/>
              </a:rPr>
              <a:t>(</a:t>
            </a:r>
            <a:r>
              <a:rPr lang="hr-HR" sz="3200" i="1" u="sng" dirty="0"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http://hidro.dhz.hr/</a:t>
            </a:r>
            <a:r>
              <a:rPr lang="hr-HR" sz="3200" i="1" u="sng" dirty="0">
                <a:latin typeface="+mj-lt"/>
              </a:rPr>
              <a:t>  </a:t>
            </a:r>
            <a:r>
              <a:rPr lang="hr-HR" sz="3200" u="sng" dirty="0">
                <a:latin typeface="+mj-lt"/>
              </a:rPr>
              <a:t>)</a:t>
            </a:r>
          </a:p>
          <a:p>
            <a:endParaRPr lang="hr-HR" sz="3200" u="sng" dirty="0">
              <a:latin typeface="+mj-lt"/>
            </a:endParaRPr>
          </a:p>
          <a:p>
            <a:r>
              <a:rPr lang="en-GB" sz="3200" dirty="0">
                <a:latin typeface="+mj-lt"/>
              </a:rPr>
              <a:t>- </a:t>
            </a:r>
            <a:r>
              <a:rPr lang="hr-HR" sz="3200" dirty="0">
                <a:latin typeface="+mj-lt"/>
              </a:rPr>
              <a:t>Stranice Hrvatskih voda – (</a:t>
            </a:r>
            <a:r>
              <a:rPr lang="hr-HR" sz="3200" dirty="0"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http://voda.hr/</a:t>
            </a:r>
            <a:r>
              <a:rPr lang="hr-HR" sz="3200" dirty="0">
                <a:latin typeface="+mj-lt"/>
              </a:rPr>
              <a:t> ) </a:t>
            </a:r>
          </a:p>
          <a:p>
            <a:endParaRPr lang="hr-HR" sz="3200" dirty="0">
              <a:latin typeface="+mj-lt"/>
            </a:endParaRPr>
          </a:p>
          <a:p>
            <a:r>
              <a:rPr lang="en-GB" sz="3200" dirty="0">
                <a:latin typeface="+mj-lt"/>
              </a:rPr>
              <a:t>- </a:t>
            </a:r>
            <a:r>
              <a:rPr lang="hr-HR" sz="3200" dirty="0">
                <a:latin typeface="+mj-lt"/>
              </a:rPr>
              <a:t>Orohidrografske karte (OH karte), topografske karte... </a:t>
            </a:r>
          </a:p>
          <a:p>
            <a:r>
              <a:rPr lang="en-GB" sz="3200" dirty="0">
                <a:latin typeface="+mj-lt"/>
              </a:rPr>
              <a:t>- </a:t>
            </a:r>
            <a:r>
              <a:rPr lang="hr-HR" sz="3200" dirty="0">
                <a:latin typeface="+mj-lt"/>
              </a:rPr>
              <a:t>Vidi </a:t>
            </a:r>
            <a:r>
              <a:rPr lang="hr-HR" sz="3200" b="1" dirty="0">
                <a:latin typeface="+mj-lt"/>
              </a:rPr>
              <a:t>Geoportal DGU </a:t>
            </a:r>
            <a:r>
              <a:rPr lang="hr-HR" sz="3200" dirty="0">
                <a:latin typeface="+mj-lt"/>
              </a:rPr>
              <a:t>(</a:t>
            </a:r>
            <a:r>
              <a:rPr lang="hr-HR" sz="3200" i="1" dirty="0"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https://geoportal.dgu.hr/</a:t>
            </a:r>
            <a:r>
              <a:rPr lang="hr-HR" sz="3200" i="1" dirty="0">
                <a:latin typeface="+mj-lt"/>
              </a:rPr>
              <a:t> </a:t>
            </a:r>
            <a:r>
              <a:rPr lang="hr-HR" sz="3200" dirty="0">
                <a:latin typeface="+mj-lt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858185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42113"/>
            <a:ext cx="8305800" cy="1143000"/>
          </a:xfrm>
        </p:spPr>
        <p:txBody>
          <a:bodyPr/>
          <a:lstStyle/>
          <a:p>
            <a:r>
              <a:rPr lang="hr-HR" dirty="0"/>
              <a:t>Domaća zadaća do idućih vježbi</a:t>
            </a:r>
            <a:endParaRPr lang="en-US" dirty="0"/>
          </a:p>
        </p:txBody>
      </p:sp>
      <p:sp>
        <p:nvSpPr>
          <p:cNvPr id="4" name="TekstniOkvir 2">
            <a:extLst>
              <a:ext uri="{FF2B5EF4-FFF2-40B4-BE49-F238E27FC236}">
                <a16:creationId xmlns:a16="http://schemas.microsoft.com/office/drawing/2014/main" id="{D39675B0-8773-437F-A9E3-3E80D8BBAB7B}"/>
              </a:ext>
            </a:extLst>
          </p:cNvPr>
          <p:cNvSpPr txBox="1"/>
          <p:nvPr/>
        </p:nvSpPr>
        <p:spPr>
          <a:xfrm>
            <a:off x="323850" y="1437513"/>
            <a:ext cx="85915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+mj-lt"/>
                <a:sym typeface="Wingdings" panose="05000000000000000000" pitchFamily="2" charset="2"/>
              </a:rPr>
              <a:t>- </a:t>
            </a:r>
            <a:r>
              <a:rPr lang="hr-HR" sz="3200" b="1" dirty="0">
                <a:latin typeface="+mj-lt"/>
                <a:sym typeface="Wingdings" panose="05000000000000000000" pitchFamily="2" charset="2"/>
              </a:rPr>
              <a:t>Odabrati 1 hidrološku postaju na nekoj od tekućica. Uvjet je da postaja mora imati podatke o protoku i vodostaju! </a:t>
            </a:r>
          </a:p>
          <a:p>
            <a:r>
              <a:rPr lang="hr-HR" sz="3200" dirty="0">
                <a:latin typeface="+mj-lt"/>
              </a:rPr>
              <a:t>- Hidrološka baza podataka Službe za hidrologiju (HIS 2000) DHMZ-a (http://hidro.dhz.hr/)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endParaRPr lang="hr-H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1365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1F06B-B9D6-40B5-92B9-153A2A2D8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243" y="239697"/>
            <a:ext cx="8305800" cy="709462"/>
          </a:xfrm>
        </p:spPr>
        <p:txBody>
          <a:bodyPr/>
          <a:lstStyle/>
          <a:p>
            <a:r>
              <a:rPr lang="hr-HR" dirty="0"/>
              <a:t>Vježba 0 - Tekućice RH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14112-B6C2-4F2F-8716-35B2DFCB33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27" b="3428"/>
          <a:stretch/>
        </p:blipFill>
        <p:spPr>
          <a:xfrm>
            <a:off x="1509203" y="1412082"/>
            <a:ext cx="5672831" cy="54398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9B0CE2-4F08-42A3-B1BA-DEB8645C7BA0}"/>
              </a:ext>
            </a:extLst>
          </p:cNvPr>
          <p:cNvSpPr txBox="1"/>
          <p:nvPr/>
        </p:nvSpPr>
        <p:spPr>
          <a:xfrm>
            <a:off x="399495" y="996583"/>
            <a:ext cx="8505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- na slijepu kartu upiši nazive i označi najmanje 40 tekućica RH</a:t>
            </a:r>
            <a:br>
              <a:rPr lang="en-US" sz="36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145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925" y="2559844"/>
            <a:ext cx="4714875" cy="3536156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71450" y="0"/>
            <a:ext cx="8896350" cy="1371600"/>
          </a:xfrm>
        </p:spPr>
        <p:txBody>
          <a:bodyPr>
            <a:normAutofit/>
          </a:bodyPr>
          <a:lstStyle/>
          <a:p>
            <a:pPr algn="l"/>
            <a:r>
              <a:rPr lang="hr-HR" sz="4000" dirty="0"/>
              <a:t>Vježba 1: Elementi tekućice</a:t>
            </a:r>
            <a:endParaRPr lang="en-US" sz="40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04" y="1473994"/>
            <a:ext cx="1846845" cy="260985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1702593"/>
            <a:ext cx="5029200" cy="3771900"/>
          </a:xfrm>
          <a:prstGeom prst="rect">
            <a:avLst/>
          </a:prstGeom>
        </p:spPr>
      </p:pic>
      <p:sp>
        <p:nvSpPr>
          <p:cNvPr id="7" name="TekstniOkvir 6"/>
          <p:cNvSpPr txBox="1"/>
          <p:nvPr/>
        </p:nvSpPr>
        <p:spPr>
          <a:xfrm>
            <a:off x="171450" y="6096000"/>
            <a:ext cx="7096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+mj-lt"/>
              </a:rPr>
              <a:t>Voditelj: asistent Ivan </a:t>
            </a:r>
            <a:r>
              <a:rPr lang="hr-HR" dirty="0" err="1">
                <a:latin typeface="+mj-lt"/>
              </a:rPr>
              <a:t>Martinić</a:t>
            </a:r>
            <a:r>
              <a:rPr lang="hr-HR" dirty="0">
                <a:latin typeface="+mj-lt"/>
              </a:rPr>
              <a:t>, </a:t>
            </a:r>
            <a:r>
              <a:rPr lang="hr-HR" dirty="0" err="1">
                <a:latin typeface="+mj-lt"/>
              </a:rPr>
              <a:t>mag</a:t>
            </a:r>
            <a:r>
              <a:rPr lang="hr-HR" dirty="0">
                <a:latin typeface="+mj-lt"/>
              </a:rPr>
              <a:t>. </a:t>
            </a:r>
            <a:r>
              <a:rPr lang="hr-HR" dirty="0" err="1">
                <a:latin typeface="+mj-lt"/>
              </a:rPr>
              <a:t>geogr</a:t>
            </a:r>
            <a:r>
              <a:rPr lang="hr-HR" dirty="0">
                <a:latin typeface="+mj-lt"/>
              </a:rPr>
              <a:t>.; imartini@geog.pmf.hr</a:t>
            </a:r>
          </a:p>
          <a:p>
            <a:r>
              <a:rPr lang="hr-HR" dirty="0">
                <a:latin typeface="+mj-lt"/>
              </a:rPr>
              <a:t>Konzultacije: prema dogovoru putem e-pošte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1540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849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r-HR" sz="4400" dirty="0"/>
              <a:t>Tekućice</a:t>
            </a:r>
            <a:endParaRPr lang="en-US" sz="44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4640580"/>
            <a:ext cx="8229600" cy="1912620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+mj-lt"/>
              </a:rPr>
              <a:t>Postanak tekućica</a:t>
            </a:r>
          </a:p>
          <a:p>
            <a:r>
              <a:rPr lang="hr-HR" sz="3200" dirty="0">
                <a:latin typeface="+mj-lt"/>
              </a:rPr>
              <a:t>Elementi tekućica</a:t>
            </a:r>
          </a:p>
          <a:p>
            <a:r>
              <a:rPr lang="hr-HR" sz="3200" dirty="0">
                <a:latin typeface="+mj-lt"/>
              </a:rPr>
              <a:t>Vježba 1. Elementi tekućica</a:t>
            </a:r>
            <a:endParaRPr lang="en-US" sz="3200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CDC8EF-339C-4813-93B5-43CC006C9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725" y="1492544"/>
            <a:ext cx="3824225" cy="28681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E6AD4D-36C6-4305-9459-BF8046CC18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50" y="1492543"/>
            <a:ext cx="3824226" cy="28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57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849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r-HR" sz="4400" dirty="0"/>
              <a:t>Elementi tekućica</a:t>
            </a:r>
            <a:endParaRPr lang="en-US" sz="44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4640580"/>
            <a:ext cx="8229600" cy="1912620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+mj-lt"/>
              </a:rPr>
              <a:t>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 </a:t>
            </a:r>
            <a:r>
              <a:rPr lang="hr-HR" sz="3200" b="1" dirty="0">
                <a:latin typeface="+mj-lt"/>
                <a:sym typeface="Wingdings" panose="05000000000000000000" pitchFamily="2" charset="2"/>
              </a:rPr>
              <a:t>Zadatak: </a:t>
            </a:r>
            <a:r>
              <a:rPr lang="hr-HR" sz="3200" b="1" dirty="0">
                <a:latin typeface="+mj-lt"/>
              </a:rPr>
              <a:t>udžbenik str. 122. (</a:t>
            </a:r>
            <a:r>
              <a:rPr lang="hr-HR" sz="3200" b="1" dirty="0" err="1">
                <a:latin typeface="+mj-lt"/>
              </a:rPr>
              <a:t>Hidrogeografija</a:t>
            </a:r>
            <a:r>
              <a:rPr lang="hr-HR" sz="3200" b="1" dirty="0">
                <a:latin typeface="+mj-lt"/>
              </a:rPr>
              <a:t>, </a:t>
            </a:r>
            <a:r>
              <a:rPr lang="hr-HR" sz="3200" b="1" dirty="0" err="1">
                <a:latin typeface="+mj-lt"/>
              </a:rPr>
              <a:t>Riđanović</a:t>
            </a:r>
            <a:r>
              <a:rPr lang="hr-HR" sz="3200" b="1" dirty="0">
                <a:latin typeface="+mj-lt"/>
              </a:rPr>
              <a:t>)</a:t>
            </a:r>
            <a:endParaRPr lang="en-US" sz="3200" b="1" dirty="0">
              <a:latin typeface="+mj-lt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/>
          <a:srcRect b="5808"/>
          <a:stretch/>
        </p:blipFill>
        <p:spPr>
          <a:xfrm>
            <a:off x="457200" y="1528169"/>
            <a:ext cx="3791381" cy="28087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F35EA4-7C26-4EF1-86B4-493E3777B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312" y="1494765"/>
            <a:ext cx="3834128" cy="287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49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Tije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ije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je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E6422906-9642-491B-B96F-35F74001A164}" vid="{C66F0695-D8E5-4B9D-963B-CA1CF23C4A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1413</TotalTime>
  <Words>482</Words>
  <Application>Microsoft Office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Constantia</vt:lpstr>
      <vt:lpstr>Wingdings</vt:lpstr>
      <vt:lpstr>Wingdings 2</vt:lpstr>
      <vt:lpstr>Tema1</vt:lpstr>
      <vt:lpstr>Vježbe/seminar iz Hidrologije 2026/2027.</vt:lpstr>
      <vt:lpstr>Ciljevi</vt:lpstr>
      <vt:lpstr>Obaveze i prava studenata</vt:lpstr>
      <vt:lpstr>Obaveze i prava studenata</vt:lpstr>
      <vt:lpstr>Obaveze i prava studenata</vt:lpstr>
      <vt:lpstr>Literatura i izvori podataka</vt:lpstr>
      <vt:lpstr>Literatura i izvori podataka</vt:lpstr>
      <vt:lpstr>Domaća zadaća do idućih vježbi</vt:lpstr>
      <vt:lpstr>Vježba 0 - Tekućice RH</vt:lpstr>
      <vt:lpstr>Vježba 1: Elementi tekućice</vt:lpstr>
      <vt:lpstr>Tekućice</vt:lpstr>
      <vt:lpstr>Elementi tekućica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Vodostaj</dc:title>
  <dc:creator>Ivan Čanjevac</dc:creator>
  <cp:lastModifiedBy>Reviewer</cp:lastModifiedBy>
  <cp:revision>59</cp:revision>
  <dcterms:created xsi:type="dcterms:W3CDTF">2017-10-26T13:01:30Z</dcterms:created>
  <dcterms:modified xsi:type="dcterms:W3CDTF">2026-10-05T12:11:33Z</dcterms:modified>
</cp:coreProperties>
</file>