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663" r:id="rId5"/>
  </p:sldMasterIdLst>
  <p:notesMasterIdLst>
    <p:notesMasterId r:id="rId22"/>
  </p:notesMasterIdLst>
  <p:handoutMasterIdLst>
    <p:handoutMasterId r:id="rId23"/>
  </p:handoutMasterIdLst>
  <p:sldIdLst>
    <p:sldId id="257" r:id="rId6"/>
    <p:sldId id="258" r:id="rId7"/>
    <p:sldId id="260" r:id="rId8"/>
    <p:sldId id="281" r:id="rId9"/>
    <p:sldId id="271" r:id="rId10"/>
    <p:sldId id="272" r:id="rId11"/>
    <p:sldId id="273" r:id="rId12"/>
    <p:sldId id="274" r:id="rId13"/>
    <p:sldId id="275" r:id="rId14"/>
    <p:sldId id="276" r:id="rId15"/>
    <p:sldId id="279" r:id="rId16"/>
    <p:sldId id="278" r:id="rId17"/>
    <p:sldId id="277" r:id="rId18"/>
    <p:sldId id="280" r:id="rId19"/>
    <p:sldId id="283" r:id="rId20"/>
    <p:sldId id="2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5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2BC11-90CF-49FF-8D61-E8A8AAFE1BB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EFAF7DB-220E-474B-A306-B18848A2E64E}">
      <dgm:prSet phldrT="[Text]"/>
      <dgm:spPr/>
      <dgm:t>
        <a:bodyPr/>
        <a:lstStyle/>
        <a:p>
          <a:r>
            <a:rPr lang="en-US" sz="3000" dirty="0" err="1">
              <a:solidFill>
                <a:srgbClr val="010000"/>
              </a:solidFill>
              <a:latin typeface="Segoe Print"/>
            </a:rPr>
            <a:t>Sustav</a:t>
          </a:r>
          <a:r>
            <a:rPr lang="en-US" sz="3000" dirty="0">
              <a:solidFill>
                <a:srgbClr val="010000"/>
              </a:solidFill>
              <a:latin typeface="Segoe Print"/>
            </a:rPr>
            <a:t> </a:t>
          </a:r>
          <a:r>
            <a:rPr lang="en-US" sz="3000" dirty="0" err="1">
              <a:solidFill>
                <a:srgbClr val="010000"/>
              </a:solidFill>
              <a:latin typeface="Segoe Print"/>
            </a:rPr>
            <a:t>za</a:t>
          </a:r>
          <a:r>
            <a:rPr lang="en-US" sz="3000" dirty="0">
              <a:solidFill>
                <a:srgbClr val="010000"/>
              </a:solidFill>
              <a:latin typeface="Segoe Print"/>
            </a:rPr>
            <a:t> </a:t>
          </a:r>
          <a:r>
            <a:rPr lang="en-US" sz="3000" dirty="0" err="1">
              <a:solidFill>
                <a:srgbClr val="010000"/>
              </a:solidFill>
              <a:latin typeface="Segoe Print"/>
            </a:rPr>
            <a:t>kontrolu</a:t>
          </a:r>
          <a:r>
            <a:rPr lang="en-US" sz="3000" dirty="0">
              <a:solidFill>
                <a:srgbClr val="010000"/>
              </a:solidFill>
              <a:latin typeface="Segoe Print"/>
            </a:rPr>
            <a:t> temperature zraka</a:t>
          </a:r>
        </a:p>
      </dgm:t>
    </dgm:pt>
    <dgm:pt modelId="{ADEA5C60-BA03-45CE-8AE4-87E8350E817F}" type="parTrans" cxnId="{E88E6FD0-5EE8-42CE-8AC4-D71962510EE7}">
      <dgm:prSet/>
      <dgm:spPr/>
      <dgm:t>
        <a:bodyPr/>
        <a:lstStyle/>
        <a:p>
          <a:endParaRPr lang="en-US"/>
        </a:p>
      </dgm:t>
    </dgm:pt>
    <dgm:pt modelId="{8655DB40-16AB-41AF-B7B9-C009642A6E8E}" type="sibTrans" cxnId="{E88E6FD0-5EE8-42CE-8AC4-D71962510EE7}">
      <dgm:prSet/>
      <dgm:spPr/>
      <dgm:t>
        <a:bodyPr/>
        <a:lstStyle/>
        <a:p>
          <a:endParaRPr lang="en-US"/>
        </a:p>
      </dgm:t>
    </dgm:pt>
    <dgm:pt modelId="{9CA7C66F-6CF9-4093-95BD-C861D9811AA0}">
      <dgm:prSet phldrT="[Text]"/>
      <dgm:spPr/>
      <dgm:t>
        <a:bodyPr/>
        <a:lstStyle/>
        <a:p>
          <a:r>
            <a:rPr lang="en-US" err="1"/>
            <a:t>Sustav</a:t>
          </a:r>
          <a:r>
            <a:rPr lang="en-US"/>
            <a:t> </a:t>
          </a:r>
          <a:r>
            <a:rPr lang="en-US" err="1"/>
            <a:t>za</a:t>
          </a:r>
          <a:r>
            <a:rPr lang="en-US"/>
            <a:t> </a:t>
          </a:r>
          <a:r>
            <a:rPr lang="en-US" err="1"/>
            <a:t>kontrolu</a:t>
          </a:r>
          <a:r>
            <a:rPr lang="en-US"/>
            <a:t> </a:t>
          </a:r>
          <a:r>
            <a:rPr lang="en-US" err="1"/>
            <a:t>intenziteta</a:t>
          </a:r>
          <a:r>
            <a:rPr lang="en-US"/>
            <a:t> </a:t>
          </a:r>
          <a:r>
            <a:rPr lang="en-US" err="1"/>
            <a:t>svjetlosti</a:t>
          </a:r>
        </a:p>
      </dgm:t>
      <dgm:extLst>
        <a:ext uri="{E40237B7-FDA0-4F09-8148-C483321AD2D9}">
          <dgm14:cNvPr xmlns:dgm14="http://schemas.microsoft.com/office/drawing/2010/diagram" id="0" name="" descr="Basic Block List" title="SmartArt"/>
        </a:ext>
      </dgm:extLst>
    </dgm:pt>
    <dgm:pt modelId="{5C383048-3A83-419C-82E9-AA46D2B4FFD3}" type="parTrans" cxnId="{1A254136-9EEE-43D0-BC71-1289B085104A}">
      <dgm:prSet/>
      <dgm:spPr/>
      <dgm:t>
        <a:bodyPr/>
        <a:lstStyle/>
        <a:p>
          <a:endParaRPr lang="en-US"/>
        </a:p>
      </dgm:t>
    </dgm:pt>
    <dgm:pt modelId="{9AC506A7-F034-46F5-B26F-46FD22856FB4}" type="sibTrans" cxnId="{1A254136-9EEE-43D0-BC71-1289B085104A}">
      <dgm:prSet/>
      <dgm:spPr/>
      <dgm:t>
        <a:bodyPr/>
        <a:lstStyle/>
        <a:p>
          <a:endParaRPr lang="en-US"/>
        </a:p>
      </dgm:t>
    </dgm:pt>
    <dgm:pt modelId="{CFD5B847-5DE7-4760-902B-B4E476AF65E5}">
      <dgm:prSet phldrT="[Text]"/>
      <dgm:spPr/>
      <dgm:t>
        <a:bodyPr/>
        <a:lstStyle/>
        <a:p>
          <a:r>
            <a:rPr lang="en-US" err="1"/>
            <a:t>Sustav</a:t>
          </a:r>
          <a:r>
            <a:rPr lang="en-US"/>
            <a:t> </a:t>
          </a:r>
          <a:r>
            <a:rPr lang="en-US" err="1"/>
            <a:t>za</a:t>
          </a:r>
          <a:r>
            <a:rPr lang="en-US"/>
            <a:t> </a:t>
          </a:r>
          <a:r>
            <a:rPr lang="en-US" err="1"/>
            <a:t>kontrolu</a:t>
          </a:r>
          <a:r>
            <a:rPr lang="en-US"/>
            <a:t> </a:t>
          </a:r>
          <a:r>
            <a:rPr lang="en-US" err="1"/>
            <a:t>vlažnosti</a:t>
          </a:r>
          <a:r>
            <a:rPr lang="en-US"/>
            <a:t> </a:t>
          </a:r>
          <a:r>
            <a:rPr lang="en-US" err="1"/>
            <a:t>tla</a:t>
          </a:r>
          <a:endParaRPr lang="en-US"/>
        </a:p>
      </dgm:t>
      <dgm:extLst>
        <a:ext uri="{E40237B7-FDA0-4F09-8148-C483321AD2D9}">
          <dgm14:cNvPr xmlns:dgm14="http://schemas.microsoft.com/office/drawing/2010/diagram" id="0" name="" descr="Basic Block List" title="SmartArt"/>
        </a:ext>
      </dgm:extLst>
    </dgm:pt>
    <dgm:pt modelId="{04D5C225-1B69-4E2C-9073-3216FABB678B}" type="parTrans" cxnId="{F90476AB-CDFF-44AB-BD8B-2823C54E4629}">
      <dgm:prSet/>
      <dgm:spPr/>
    </dgm:pt>
    <dgm:pt modelId="{D7B172E8-18C0-41F0-8711-50044288AAD7}" type="sibTrans" cxnId="{F90476AB-CDFF-44AB-BD8B-2823C54E4629}">
      <dgm:prSet/>
      <dgm:spPr/>
    </dgm:pt>
    <dgm:pt modelId="{068CCA7D-1404-4068-AB93-6968EFC37502}" type="pres">
      <dgm:prSet presAssocID="{B842BC11-90CF-49FF-8D61-E8A8AAFE1BB6}" presName="diagram" presStyleCnt="0">
        <dgm:presLayoutVars>
          <dgm:dir/>
          <dgm:resizeHandles val="exact"/>
        </dgm:presLayoutVars>
      </dgm:prSet>
      <dgm:spPr/>
    </dgm:pt>
    <dgm:pt modelId="{EAA4FAF7-2B1B-440D-AB04-52061A8327A8}" type="pres">
      <dgm:prSet presAssocID="{0EFAF7DB-220E-474B-A306-B18848A2E64E}" presName="node" presStyleLbl="node1" presStyleIdx="0" presStyleCnt="3">
        <dgm:presLayoutVars>
          <dgm:bulletEnabled val="1"/>
        </dgm:presLayoutVars>
      </dgm:prSet>
      <dgm:spPr/>
    </dgm:pt>
    <dgm:pt modelId="{D86C629E-FD24-4979-AD6C-FF765663342C}" type="pres">
      <dgm:prSet presAssocID="{8655DB40-16AB-41AF-B7B9-C009642A6E8E}" presName="sibTrans" presStyleCnt="0"/>
      <dgm:spPr/>
    </dgm:pt>
    <dgm:pt modelId="{C593AB34-4B84-4F47-A09D-1663F9F71AFC}" type="pres">
      <dgm:prSet presAssocID="{9CA7C66F-6CF9-4093-95BD-C861D9811AA0}" presName="node" presStyleLbl="node1" presStyleIdx="1" presStyleCnt="3">
        <dgm:presLayoutVars>
          <dgm:bulletEnabled val="1"/>
        </dgm:presLayoutVars>
      </dgm:prSet>
      <dgm:spPr/>
    </dgm:pt>
    <dgm:pt modelId="{DEF3658E-8979-4565-8B12-D1025E4287A9}" type="pres">
      <dgm:prSet presAssocID="{9AC506A7-F034-46F5-B26F-46FD22856FB4}" presName="sibTrans" presStyleCnt="0"/>
      <dgm:spPr/>
    </dgm:pt>
    <dgm:pt modelId="{E0C97BB0-F58F-4739-8707-9F48E53D35BC}" type="pres">
      <dgm:prSet presAssocID="{CFD5B847-5DE7-4760-902B-B4E476AF65E5}" presName="node" presStyleLbl="node1" presStyleIdx="2" presStyleCnt="3">
        <dgm:presLayoutVars>
          <dgm:bulletEnabled val="1"/>
        </dgm:presLayoutVars>
      </dgm:prSet>
      <dgm:spPr/>
    </dgm:pt>
  </dgm:ptLst>
  <dgm:cxnLst>
    <dgm:cxn modelId="{1A254136-9EEE-43D0-BC71-1289B085104A}" srcId="{B842BC11-90CF-49FF-8D61-E8A8AAFE1BB6}" destId="{9CA7C66F-6CF9-4093-95BD-C861D9811AA0}" srcOrd="1" destOrd="0" parTransId="{5C383048-3A83-419C-82E9-AA46D2B4FFD3}" sibTransId="{9AC506A7-F034-46F5-B26F-46FD22856FB4}"/>
    <dgm:cxn modelId="{EFB88955-C7CA-4441-B6F4-E9D15E159ED5}" type="presOf" srcId="{0EFAF7DB-220E-474B-A306-B18848A2E64E}" destId="{EAA4FAF7-2B1B-440D-AB04-52061A8327A8}" srcOrd="0" destOrd="0" presId="urn:microsoft.com/office/officeart/2005/8/layout/default"/>
    <dgm:cxn modelId="{0C06FC85-890C-45F1-AF0B-882B6C37740C}" type="presOf" srcId="{CFD5B847-5DE7-4760-902B-B4E476AF65E5}" destId="{E0C97BB0-F58F-4739-8707-9F48E53D35BC}" srcOrd="0" destOrd="0" presId="urn:microsoft.com/office/officeart/2005/8/layout/default"/>
    <dgm:cxn modelId="{D4E72F93-DF8C-4A32-B7DE-F23791D2FE80}" type="presOf" srcId="{9CA7C66F-6CF9-4093-95BD-C861D9811AA0}" destId="{C593AB34-4B84-4F47-A09D-1663F9F71AFC}" srcOrd="0" destOrd="0" presId="urn:microsoft.com/office/officeart/2005/8/layout/default"/>
    <dgm:cxn modelId="{F90476AB-CDFF-44AB-BD8B-2823C54E4629}" srcId="{B842BC11-90CF-49FF-8D61-E8A8AAFE1BB6}" destId="{CFD5B847-5DE7-4760-902B-B4E476AF65E5}" srcOrd="2" destOrd="0" parTransId="{04D5C225-1B69-4E2C-9073-3216FABB678B}" sibTransId="{D7B172E8-18C0-41F0-8711-50044288AAD7}"/>
    <dgm:cxn modelId="{E88E6FD0-5EE8-42CE-8AC4-D71962510EE7}" srcId="{B842BC11-90CF-49FF-8D61-E8A8AAFE1BB6}" destId="{0EFAF7DB-220E-474B-A306-B18848A2E64E}" srcOrd="0" destOrd="0" parTransId="{ADEA5C60-BA03-45CE-8AE4-87E8350E817F}" sibTransId="{8655DB40-16AB-41AF-B7B9-C009642A6E8E}"/>
    <dgm:cxn modelId="{1D82F1E8-E46D-4ACD-B901-BE7620270C08}" type="presOf" srcId="{B842BC11-90CF-49FF-8D61-E8A8AAFE1BB6}" destId="{068CCA7D-1404-4068-AB93-6968EFC37502}" srcOrd="0" destOrd="0" presId="urn:microsoft.com/office/officeart/2005/8/layout/default"/>
    <dgm:cxn modelId="{0D8C4B15-639E-4128-B8A1-3BA0DC37A83B}" type="presParOf" srcId="{068CCA7D-1404-4068-AB93-6968EFC37502}" destId="{EAA4FAF7-2B1B-440D-AB04-52061A8327A8}" srcOrd="0" destOrd="0" presId="urn:microsoft.com/office/officeart/2005/8/layout/default"/>
    <dgm:cxn modelId="{9793CA04-FA6D-4FA2-8732-5EAD9A58B5EE}" type="presParOf" srcId="{068CCA7D-1404-4068-AB93-6968EFC37502}" destId="{D86C629E-FD24-4979-AD6C-FF765663342C}" srcOrd="1" destOrd="0" presId="urn:microsoft.com/office/officeart/2005/8/layout/default"/>
    <dgm:cxn modelId="{AB29BAE9-9ABB-403D-8F5E-F18028ACED31}" type="presParOf" srcId="{068CCA7D-1404-4068-AB93-6968EFC37502}" destId="{C593AB34-4B84-4F47-A09D-1663F9F71AFC}" srcOrd="2" destOrd="0" presId="urn:microsoft.com/office/officeart/2005/8/layout/default"/>
    <dgm:cxn modelId="{ED9BBB44-3FF0-4191-B85F-2EB1C9BE3C9C}" type="presParOf" srcId="{068CCA7D-1404-4068-AB93-6968EFC37502}" destId="{DEF3658E-8979-4565-8B12-D1025E4287A9}" srcOrd="3" destOrd="0" presId="urn:microsoft.com/office/officeart/2005/8/layout/default"/>
    <dgm:cxn modelId="{4FB02C1C-90C9-4306-B776-67DD829F75CE}" type="presParOf" srcId="{068CCA7D-1404-4068-AB93-6968EFC37502}" destId="{E0C97BB0-F58F-4739-8707-9F48E53D35B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4FAF7-2B1B-440D-AB04-52061A8327A8}">
      <dsp:nvSpPr>
        <dsp:cNvPr id="0" name=""/>
        <dsp:cNvSpPr/>
      </dsp:nvSpPr>
      <dsp:spPr>
        <a:xfrm>
          <a:off x="0" y="1002846"/>
          <a:ext cx="2878533" cy="17271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solidFill>
                <a:srgbClr val="010000"/>
              </a:solidFill>
              <a:latin typeface="Segoe Print"/>
            </a:rPr>
            <a:t>Sustav</a:t>
          </a:r>
          <a:r>
            <a:rPr lang="en-US" sz="2200" kern="1200" dirty="0">
              <a:solidFill>
                <a:srgbClr val="010000"/>
              </a:solidFill>
              <a:latin typeface="Segoe Print"/>
            </a:rPr>
            <a:t> </a:t>
          </a:r>
          <a:r>
            <a:rPr lang="en-US" sz="2200" kern="1200" dirty="0" err="1">
              <a:solidFill>
                <a:srgbClr val="010000"/>
              </a:solidFill>
              <a:latin typeface="Segoe Print"/>
            </a:rPr>
            <a:t>za</a:t>
          </a:r>
          <a:r>
            <a:rPr lang="en-US" sz="2200" kern="1200" dirty="0">
              <a:solidFill>
                <a:srgbClr val="010000"/>
              </a:solidFill>
              <a:latin typeface="Segoe Print"/>
            </a:rPr>
            <a:t> </a:t>
          </a:r>
          <a:r>
            <a:rPr lang="en-US" sz="2200" kern="1200" dirty="0" err="1">
              <a:solidFill>
                <a:srgbClr val="010000"/>
              </a:solidFill>
              <a:latin typeface="Segoe Print"/>
            </a:rPr>
            <a:t>kontrolu</a:t>
          </a:r>
          <a:r>
            <a:rPr lang="en-US" sz="2200" kern="1200" dirty="0">
              <a:solidFill>
                <a:srgbClr val="010000"/>
              </a:solidFill>
              <a:latin typeface="Segoe Print"/>
            </a:rPr>
            <a:t> temperature zraka</a:t>
          </a:r>
        </a:p>
      </dsp:txBody>
      <dsp:txXfrm>
        <a:off x="0" y="1002846"/>
        <a:ext cx="2878533" cy="1727119"/>
      </dsp:txXfrm>
    </dsp:sp>
    <dsp:sp modelId="{C593AB34-4B84-4F47-A09D-1663F9F71AFC}">
      <dsp:nvSpPr>
        <dsp:cNvPr id="0" name=""/>
        <dsp:cNvSpPr/>
      </dsp:nvSpPr>
      <dsp:spPr>
        <a:xfrm>
          <a:off x="3166386" y="1002846"/>
          <a:ext cx="2878533" cy="17271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err="1"/>
            <a:t>Sustav</a:t>
          </a:r>
          <a:r>
            <a:rPr lang="en-US" sz="2200" kern="1200"/>
            <a:t> </a:t>
          </a:r>
          <a:r>
            <a:rPr lang="en-US" sz="2200" kern="1200" err="1"/>
            <a:t>za</a:t>
          </a:r>
          <a:r>
            <a:rPr lang="en-US" sz="2200" kern="1200"/>
            <a:t> </a:t>
          </a:r>
          <a:r>
            <a:rPr lang="en-US" sz="2200" kern="1200" err="1"/>
            <a:t>kontrolu</a:t>
          </a:r>
          <a:r>
            <a:rPr lang="en-US" sz="2200" kern="1200"/>
            <a:t> </a:t>
          </a:r>
          <a:r>
            <a:rPr lang="en-US" sz="2200" kern="1200" err="1"/>
            <a:t>intenziteta</a:t>
          </a:r>
          <a:r>
            <a:rPr lang="en-US" sz="2200" kern="1200"/>
            <a:t> </a:t>
          </a:r>
          <a:r>
            <a:rPr lang="en-US" sz="2200" kern="1200" err="1"/>
            <a:t>svjetlosti</a:t>
          </a:r>
        </a:p>
      </dsp:txBody>
      <dsp:txXfrm>
        <a:off x="3166386" y="1002846"/>
        <a:ext cx="2878533" cy="1727119"/>
      </dsp:txXfrm>
    </dsp:sp>
    <dsp:sp modelId="{E0C97BB0-F58F-4739-8707-9F48E53D35BC}">
      <dsp:nvSpPr>
        <dsp:cNvPr id="0" name=""/>
        <dsp:cNvSpPr/>
      </dsp:nvSpPr>
      <dsp:spPr>
        <a:xfrm>
          <a:off x="6332772" y="1002846"/>
          <a:ext cx="2878533" cy="17271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err="1"/>
            <a:t>Sustav</a:t>
          </a:r>
          <a:r>
            <a:rPr lang="en-US" sz="2200" kern="1200"/>
            <a:t> </a:t>
          </a:r>
          <a:r>
            <a:rPr lang="en-US" sz="2200" kern="1200" err="1"/>
            <a:t>za</a:t>
          </a:r>
          <a:r>
            <a:rPr lang="en-US" sz="2200" kern="1200"/>
            <a:t> </a:t>
          </a:r>
          <a:r>
            <a:rPr lang="en-US" sz="2200" kern="1200" err="1"/>
            <a:t>kontrolu</a:t>
          </a:r>
          <a:r>
            <a:rPr lang="en-US" sz="2200" kern="1200"/>
            <a:t> </a:t>
          </a:r>
          <a:r>
            <a:rPr lang="en-US" sz="2200" kern="1200" err="1"/>
            <a:t>vlažnosti</a:t>
          </a:r>
          <a:r>
            <a:rPr lang="en-US" sz="2200" kern="1200"/>
            <a:t> </a:t>
          </a:r>
          <a:r>
            <a:rPr lang="en-US" sz="2200" kern="1200" err="1"/>
            <a:t>tla</a:t>
          </a:r>
          <a:endParaRPr lang="en-US" sz="2200" kern="1200"/>
        </a:p>
      </dsp:txBody>
      <dsp:txXfrm>
        <a:off x="6332772" y="1002846"/>
        <a:ext cx="2878533" cy="1727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5/30/2017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5/30/2017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76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14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33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30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51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89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79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09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80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86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13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48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5/30/2017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5/30/2017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5/30/2017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5/30/2017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5/30/2017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340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5/30/2017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688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13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5/30/2017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095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5/30/2017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375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5/30/2017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5/30/2017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778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5/30/2017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424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5/30/2017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822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5/30/2017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01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5/30/2017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475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5/30/2017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568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5/30/2017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817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5/30/2017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605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5/30/2017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283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5/30/2017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5/30/2017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5/30/2017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5/30/2017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5/30/2017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5/30/2017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5/30/2017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5/30/2017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7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bit.co.uk/STEM" TargetMode="External"/><Relationship Id="rId2" Type="http://schemas.openxmlformats.org/officeDocument/2006/relationships/hyperlink" Target="https://www.andreagrandi.it/2016/02/08/using-a-light-sensor-with-bbc-microbit-and-micropython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microbit-micropython.readthedocs.io/en/latest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2299" y="1019175"/>
            <a:ext cx="6858002" cy="182880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dirty="0" err="1"/>
              <a:t>Sustav</a:t>
            </a:r>
            <a:r>
              <a:rPr lang="en-US" sz="4000" dirty="0"/>
              <a:t> </a:t>
            </a:r>
            <a:r>
              <a:rPr lang="en-US" sz="4000" dirty="0" err="1"/>
              <a:t>za</a:t>
            </a:r>
            <a:r>
              <a:rPr lang="en-US" sz="4000" dirty="0"/>
              <a:t> </a:t>
            </a:r>
            <a:r>
              <a:rPr lang="en-US" sz="4000" dirty="0" err="1"/>
              <a:t>kontrolu</a:t>
            </a:r>
            <a:r>
              <a:rPr lang="en-US" sz="4000" dirty="0"/>
              <a:t> </a:t>
            </a:r>
            <a:r>
              <a:rPr lang="en-US" sz="4000" dirty="0" err="1"/>
              <a:t>parametara</a:t>
            </a:r>
            <a:r>
              <a:rPr lang="en-US" sz="4000" dirty="0"/>
              <a:t> </a:t>
            </a:r>
            <a:r>
              <a:rPr lang="en-US" sz="4000" dirty="0" err="1"/>
              <a:t>potrebnih</a:t>
            </a:r>
            <a:r>
              <a:rPr lang="en-US" sz="4000" dirty="0"/>
              <a:t> </a:t>
            </a:r>
            <a:r>
              <a:rPr lang="en-US" sz="4000" dirty="0" err="1"/>
              <a:t>za</a:t>
            </a:r>
            <a:r>
              <a:rPr lang="en-US" sz="4000" dirty="0"/>
              <a:t> </a:t>
            </a:r>
            <a:r>
              <a:rPr lang="en-US" sz="4000" dirty="0" err="1"/>
              <a:t>optimalan</a:t>
            </a:r>
            <a:r>
              <a:rPr lang="en-US" sz="4000" dirty="0"/>
              <a:t> </a:t>
            </a:r>
            <a:r>
              <a:rPr lang="en-US" sz="4000" dirty="0" err="1"/>
              <a:t>razvoj</a:t>
            </a:r>
            <a:r>
              <a:rPr lang="en-US" sz="4000" dirty="0"/>
              <a:t> </a:t>
            </a:r>
            <a:r>
              <a:rPr lang="en-US" sz="4000" dirty="0" err="1"/>
              <a:t>biljke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4548" y="3028950"/>
            <a:ext cx="6858000" cy="28160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800" dirty="0">
                <a:solidFill>
                  <a:srgbClr val="9A5315"/>
                </a:solidFill>
                <a:latin typeface="Segoe Print"/>
              </a:rPr>
              <a:t>Larisa Gomaz</a:t>
            </a:r>
            <a:endParaRPr lang="en-US" sz="1600" dirty="0">
              <a:solidFill>
                <a:srgbClr val="9A5315"/>
              </a:solidFill>
              <a:latin typeface="Segoe Print"/>
            </a:endParaRPr>
          </a:p>
          <a:p>
            <a:pPr algn="r"/>
            <a:r>
              <a:rPr lang="en-US" sz="1800" dirty="0">
                <a:solidFill>
                  <a:srgbClr val="9A5315"/>
                </a:solidFill>
                <a:latin typeface="Segoe Print"/>
              </a:rPr>
              <a:t>Katarina </a:t>
            </a:r>
            <a:r>
              <a:rPr lang="en-US" sz="1800" dirty="0" err="1">
                <a:solidFill>
                  <a:srgbClr val="9A5315"/>
                </a:solidFill>
                <a:latin typeface="Segoe Print"/>
              </a:rPr>
              <a:t>Rožman</a:t>
            </a:r>
            <a:endParaRPr lang="en-US" sz="1800" dirty="0">
              <a:solidFill>
                <a:srgbClr val="9A5315"/>
              </a:solidFill>
              <a:latin typeface="Segoe Print"/>
            </a:endParaRPr>
          </a:p>
          <a:p>
            <a:pPr algn="r"/>
            <a:r>
              <a:rPr lang="en-US" sz="1800" dirty="0" err="1">
                <a:solidFill>
                  <a:srgbClr val="9A5315"/>
                </a:solidFill>
                <a:latin typeface="Segoe Print"/>
              </a:rPr>
              <a:t>Tomislav</a:t>
            </a:r>
            <a:r>
              <a:rPr lang="en-US" sz="1800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sz="1800" dirty="0" err="1">
                <a:solidFill>
                  <a:srgbClr val="9A5315"/>
                </a:solidFill>
                <a:latin typeface="Segoe Print"/>
              </a:rPr>
              <a:t>Smolčić</a:t>
            </a:r>
            <a:endParaRPr lang="en-US" sz="1800" dirty="0">
              <a:solidFill>
                <a:srgbClr val="9A5315"/>
              </a:solidFill>
              <a:latin typeface="Segoe Print"/>
            </a:endParaRPr>
          </a:p>
          <a:p>
            <a:pPr algn="r"/>
            <a:endParaRPr lang="en-US" sz="1600" dirty="0">
              <a:solidFill>
                <a:srgbClr val="9A5315"/>
              </a:solidFill>
              <a:latin typeface="Segoe Print"/>
            </a:endParaRPr>
          </a:p>
          <a:p>
            <a:pPr algn="r"/>
            <a:endParaRPr lang="en-US" sz="1600" dirty="0">
              <a:solidFill>
                <a:srgbClr val="9A5315"/>
              </a:solidFill>
              <a:latin typeface="Segoe Print"/>
            </a:endParaRPr>
          </a:p>
          <a:p>
            <a:pPr algn="r"/>
            <a:r>
              <a:rPr lang="en-US" sz="1400" dirty="0" err="1">
                <a:solidFill>
                  <a:srgbClr val="9A5315"/>
                </a:solidFill>
                <a:latin typeface="Segoe Print"/>
              </a:rPr>
              <a:t>Prirodoslovno-matematički</a:t>
            </a:r>
            <a:r>
              <a:rPr lang="en-US" sz="1400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sz="1400" dirty="0" err="1">
                <a:solidFill>
                  <a:srgbClr val="9A5315"/>
                </a:solidFill>
                <a:latin typeface="Segoe Print"/>
              </a:rPr>
              <a:t>fakultet</a:t>
            </a:r>
            <a:r>
              <a:rPr lang="en-US" sz="1400" dirty="0">
                <a:solidFill>
                  <a:srgbClr val="9A5315"/>
                </a:solidFill>
                <a:latin typeface="Segoe Print"/>
              </a:rPr>
              <a:t> u </a:t>
            </a:r>
            <a:r>
              <a:rPr lang="en-US" sz="1400" dirty="0" err="1">
                <a:solidFill>
                  <a:srgbClr val="9A5315"/>
                </a:solidFill>
                <a:latin typeface="Segoe Print"/>
              </a:rPr>
              <a:t>Zagrebu</a:t>
            </a:r>
            <a:endParaRPr lang="en-US" sz="1200" dirty="0">
              <a:solidFill>
                <a:srgbClr val="9A5315"/>
              </a:solidFill>
              <a:latin typeface="Segoe Print"/>
            </a:endParaRPr>
          </a:p>
          <a:p>
            <a:pPr algn="r"/>
            <a:r>
              <a:rPr lang="en-US" sz="1400" dirty="0" err="1">
                <a:solidFill>
                  <a:srgbClr val="9A5315"/>
                </a:solidFill>
                <a:latin typeface="Segoe Print"/>
              </a:rPr>
              <a:t>smjer</a:t>
            </a:r>
            <a:r>
              <a:rPr lang="en-US" sz="1400" dirty="0">
                <a:solidFill>
                  <a:srgbClr val="9A5315"/>
                </a:solidFill>
                <a:latin typeface="Segoe Print"/>
              </a:rPr>
              <a:t>: </a:t>
            </a:r>
            <a:r>
              <a:rPr lang="en-US" sz="1400" dirty="0" err="1">
                <a:solidFill>
                  <a:srgbClr val="9A5315"/>
                </a:solidFill>
                <a:latin typeface="Segoe Print"/>
              </a:rPr>
              <a:t>Fizika</a:t>
            </a:r>
            <a:r>
              <a:rPr lang="en-US" sz="1400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sz="1400" dirty="0" err="1">
                <a:solidFill>
                  <a:srgbClr val="9A5315"/>
                </a:solidFill>
                <a:latin typeface="Segoe Print"/>
              </a:rPr>
              <a:t>i</a:t>
            </a:r>
            <a:r>
              <a:rPr lang="en-US" sz="1400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sz="1400" dirty="0" err="1">
                <a:solidFill>
                  <a:srgbClr val="9A5315"/>
                </a:solidFill>
                <a:latin typeface="Segoe Print"/>
              </a:rPr>
              <a:t>informatika</a:t>
            </a:r>
            <a:r>
              <a:rPr lang="en-US" sz="1400" dirty="0">
                <a:solidFill>
                  <a:srgbClr val="9A5315"/>
                </a:solidFill>
                <a:latin typeface="Segoe Print"/>
              </a:rPr>
              <a:t>, </a:t>
            </a:r>
            <a:r>
              <a:rPr lang="en-US" sz="1400" dirty="0" err="1">
                <a:solidFill>
                  <a:srgbClr val="9A5315"/>
                </a:solidFill>
                <a:latin typeface="Segoe Print"/>
              </a:rPr>
              <a:t>nastavnički</a:t>
            </a:r>
            <a:endParaRPr lang="en-US" sz="1200" dirty="0">
              <a:solidFill>
                <a:srgbClr val="9A5315"/>
              </a:solidFill>
              <a:latin typeface="Segoe Print"/>
            </a:endParaRPr>
          </a:p>
          <a:p>
            <a:pPr algn="r"/>
            <a:r>
              <a:rPr lang="en-US" sz="1400" dirty="0" err="1">
                <a:solidFill>
                  <a:srgbClr val="9A5315"/>
                </a:solidFill>
                <a:latin typeface="Segoe Print"/>
              </a:rPr>
              <a:t>ak</a:t>
            </a:r>
            <a:r>
              <a:rPr lang="en-US" sz="1400" dirty="0">
                <a:solidFill>
                  <a:srgbClr val="9A5315"/>
                </a:solidFill>
                <a:latin typeface="Segoe Print"/>
              </a:rPr>
              <a:t>. god. 2016./2017.</a:t>
            </a:r>
            <a:endParaRPr lang="en-US" sz="1200" dirty="0">
              <a:solidFill>
                <a:srgbClr val="9A5315"/>
              </a:solidFill>
              <a:latin typeface="Segoe Print"/>
            </a:endParaRPr>
          </a:p>
          <a:p>
            <a:pPr algn="r"/>
            <a:r>
              <a:rPr lang="en-US" sz="1400" dirty="0" err="1">
                <a:solidFill>
                  <a:srgbClr val="9A5315"/>
                </a:solidFill>
                <a:latin typeface="Segoe Print"/>
              </a:rPr>
              <a:t>kolegij</a:t>
            </a:r>
            <a:r>
              <a:rPr lang="en-US" sz="1400" dirty="0">
                <a:solidFill>
                  <a:srgbClr val="9A5315"/>
                </a:solidFill>
                <a:latin typeface="Segoe Print"/>
              </a:rPr>
              <a:t>: </a:t>
            </a:r>
            <a:r>
              <a:rPr lang="en-US" sz="1400" dirty="0" err="1">
                <a:solidFill>
                  <a:srgbClr val="9A5315"/>
                </a:solidFill>
                <a:latin typeface="Segoe Print"/>
              </a:rPr>
              <a:t>Uporaba</a:t>
            </a:r>
            <a:r>
              <a:rPr lang="en-US" sz="1400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sz="1400" dirty="0" err="1">
                <a:solidFill>
                  <a:srgbClr val="9A5315"/>
                </a:solidFill>
                <a:latin typeface="Segoe Print"/>
              </a:rPr>
              <a:t>računala</a:t>
            </a:r>
            <a:r>
              <a:rPr lang="en-US" sz="1400" dirty="0">
                <a:solidFill>
                  <a:srgbClr val="9A5315"/>
                </a:solidFill>
                <a:latin typeface="Segoe Print"/>
              </a:rPr>
              <a:t> u </a:t>
            </a:r>
            <a:r>
              <a:rPr lang="en-US" sz="1400" dirty="0" err="1">
                <a:solidFill>
                  <a:srgbClr val="9A5315"/>
                </a:solidFill>
                <a:latin typeface="Segoe Print"/>
              </a:rPr>
              <a:t>nastavi</a:t>
            </a:r>
            <a:endParaRPr lang="en-US" sz="1200" dirty="0">
              <a:solidFill>
                <a:srgbClr val="9A5315"/>
              </a:solidFill>
              <a:latin typeface="Segoe Print"/>
            </a:endParaRPr>
          </a:p>
          <a:p>
            <a:pPr algn="r"/>
            <a:r>
              <a:rPr lang="en-US" sz="1400" dirty="0">
                <a:solidFill>
                  <a:srgbClr val="9A5315"/>
                </a:solidFill>
                <a:latin typeface="Segoe Print"/>
              </a:rPr>
              <a:t>mentor: doc. dr. </a:t>
            </a:r>
            <a:r>
              <a:rPr lang="en-US" sz="1400" dirty="0" err="1">
                <a:solidFill>
                  <a:srgbClr val="9A5315"/>
                </a:solidFill>
                <a:latin typeface="Segoe Print"/>
              </a:rPr>
              <a:t>Dalibor</a:t>
            </a:r>
            <a:r>
              <a:rPr lang="en-US" sz="1400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sz="1400" dirty="0" err="1">
                <a:solidFill>
                  <a:srgbClr val="9A5315"/>
                </a:solidFill>
                <a:latin typeface="Segoe Print"/>
              </a:rPr>
              <a:t>Paar</a:t>
            </a:r>
            <a:endParaRPr lang="en-US" sz="1400" dirty="0">
              <a:solidFill>
                <a:srgbClr val="9A5315"/>
              </a:solidFill>
              <a:latin typeface="Segoe Print"/>
            </a:endParaRPr>
          </a:p>
          <a:p>
            <a:pPr algn="r"/>
            <a:endParaRPr lang="en-US" sz="1600" dirty="0">
              <a:solidFill>
                <a:srgbClr val="9A5315"/>
              </a:solidFill>
              <a:latin typeface="Segoe Print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Sustav</a:t>
            </a:r>
            <a:r>
              <a:rPr lang="en-US" sz="3200" dirty="0"/>
              <a:t> </a:t>
            </a:r>
            <a:r>
              <a:rPr lang="en-US" sz="3200" dirty="0" err="1"/>
              <a:t>za</a:t>
            </a:r>
            <a:r>
              <a:rPr lang="en-US" sz="3200" dirty="0"/>
              <a:t> </a:t>
            </a:r>
            <a:r>
              <a:rPr lang="en-US" sz="3200" dirty="0" err="1"/>
              <a:t>kontrolu</a:t>
            </a:r>
            <a:r>
              <a:rPr lang="en-US" sz="3200" dirty="0"/>
              <a:t> </a:t>
            </a:r>
            <a:r>
              <a:rPr lang="en-US" sz="3200" dirty="0" err="1"/>
              <a:t>intenziteta</a:t>
            </a:r>
            <a:r>
              <a:rPr lang="en-US" sz="3200" dirty="0"/>
              <a:t> svjetlosti </a:t>
            </a:r>
            <a:endParaRPr lang="en-US" sz="2800" dirty="0">
              <a:solidFill>
                <a:srgbClr val="4D290B"/>
              </a:solidFill>
              <a:latin typeface="Segoe Prin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3312" y="1704975"/>
            <a:ext cx="6995101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9A5315"/>
                </a:solidFill>
                <a:latin typeface="Segoe Print"/>
              </a:rPr>
              <a:t>Kod</a:t>
            </a:r>
            <a:endParaRPr lang="en-US" dirty="0">
              <a:solidFill>
                <a:srgbClr val="9A5315"/>
              </a:solidFill>
              <a:latin typeface="Segoe Print"/>
            </a:endParaRPr>
          </a:p>
        </p:txBody>
      </p:sp>
      <p:pic>
        <p:nvPicPr>
          <p:cNvPr id="6" name="Picture 5" descr="ko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639" y="2238178"/>
            <a:ext cx="6043986" cy="318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0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Sustav</a:t>
            </a:r>
            <a:r>
              <a:rPr lang="en-US" sz="3200" dirty="0"/>
              <a:t> </a:t>
            </a:r>
            <a:r>
              <a:rPr lang="en-US" sz="3200" dirty="0" err="1"/>
              <a:t>za</a:t>
            </a:r>
            <a:r>
              <a:rPr lang="en-US" sz="3200" dirty="0"/>
              <a:t> </a:t>
            </a:r>
            <a:r>
              <a:rPr lang="en-US" sz="3200" dirty="0" err="1"/>
              <a:t>kontrolu</a:t>
            </a:r>
            <a:r>
              <a:rPr lang="en-US" sz="3200" dirty="0"/>
              <a:t> </a:t>
            </a:r>
            <a:r>
              <a:rPr lang="en-US" sz="3200" dirty="0" err="1"/>
              <a:t>vlažnosti</a:t>
            </a:r>
            <a:r>
              <a:rPr lang="en-US" sz="3200" dirty="0"/>
              <a:t> </a:t>
            </a:r>
            <a:r>
              <a:rPr lang="en-US" sz="3200" dirty="0" err="1"/>
              <a:t>tla</a:t>
            </a:r>
            <a:r>
              <a:rPr lang="en-US" sz="3200" dirty="0"/>
              <a:t> </a:t>
            </a:r>
            <a:endParaRPr lang="en-US" sz="2800" dirty="0">
              <a:solidFill>
                <a:srgbClr val="4D290B"/>
              </a:solidFill>
              <a:latin typeface="Segoe Prin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5212" y="1819275"/>
            <a:ext cx="6995101" cy="230832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9A5315"/>
                </a:solidFill>
                <a:latin typeface="Segoe Print"/>
              </a:rPr>
              <a:t>Popis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opreme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:</a:t>
            </a:r>
          </a:p>
          <a:p>
            <a:endParaRPr lang="en-US" dirty="0">
              <a:solidFill>
                <a:srgbClr val="9A5315"/>
              </a:solidFill>
              <a:latin typeface="Segoe Prin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A5315"/>
                </a:solidFill>
                <a:latin typeface="Segoe Print"/>
              </a:rPr>
              <a:t>1x </a:t>
            </a:r>
            <a:r>
              <a:rPr lang="en-US" i="1" dirty="0" err="1">
                <a:solidFill>
                  <a:srgbClr val="9A5315"/>
                </a:solidFill>
                <a:latin typeface="Segoe Print"/>
              </a:rPr>
              <a:t>micro:bit</a:t>
            </a:r>
            <a:r>
              <a:rPr lang="en-US" i="1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računalo</a:t>
            </a:r>
            <a:endParaRPr lang="en-US" dirty="0">
              <a:solidFill>
                <a:srgbClr val="9A5315"/>
              </a:solidFill>
              <a:latin typeface="Segoe Prin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A5315"/>
                </a:solidFill>
                <a:latin typeface="Segoe Print"/>
              </a:rPr>
              <a:t>2x AAA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baterija</a:t>
            </a:r>
            <a:endParaRPr lang="en-US" dirty="0">
              <a:solidFill>
                <a:srgbClr val="9A5315"/>
              </a:solidFill>
              <a:latin typeface="Segoe Prin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A5315"/>
                </a:solidFill>
                <a:latin typeface="Segoe Print"/>
              </a:rPr>
              <a:t>1x Arduino VMA303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senzor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vlažnosti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tla</a:t>
            </a:r>
            <a:endParaRPr lang="en-US" dirty="0">
              <a:solidFill>
                <a:srgbClr val="9A5315"/>
              </a:solidFill>
              <a:latin typeface="Segoe Prin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A5315"/>
                </a:solidFill>
                <a:latin typeface="Segoe Print"/>
              </a:rPr>
              <a:t>3x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muško-ženske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žice</a:t>
            </a:r>
            <a:endParaRPr lang="en-US" dirty="0">
              <a:solidFill>
                <a:srgbClr val="9A5315"/>
              </a:solidFill>
              <a:latin typeface="Segoe Prin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A5315"/>
                </a:solidFill>
                <a:latin typeface="Segoe Print"/>
              </a:rPr>
              <a:t>3x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žice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sa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štipaljkama</a:t>
            </a:r>
            <a:endParaRPr lang="en-US" dirty="0">
              <a:solidFill>
                <a:srgbClr val="9A5315"/>
              </a:solidFill>
              <a:latin typeface="Segoe Prin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9A5315"/>
              </a:solidFill>
              <a:latin typeface="Segoe Print"/>
            </a:endParaRPr>
          </a:p>
        </p:txBody>
      </p:sp>
      <p:pic>
        <p:nvPicPr>
          <p:cNvPr id="7" name="Picture 6" descr="A close up of a circuit board&#10;&#10;Description generated with high confidence">
            <a:extLst>
              <a:ext uri="{FF2B5EF4-FFF2-40B4-BE49-F238E27FC236}">
                <a16:creationId xmlns:a16="http://schemas.microsoft.com/office/drawing/2014/main" id="{688C9670-8E6F-4F75-B753-94CEC95109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173" y="1819275"/>
            <a:ext cx="3329159" cy="4364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51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Sustav</a:t>
            </a:r>
            <a:r>
              <a:rPr lang="en-US" sz="3200" dirty="0"/>
              <a:t> </a:t>
            </a:r>
            <a:r>
              <a:rPr lang="en-US" sz="3200" dirty="0" err="1"/>
              <a:t>za</a:t>
            </a:r>
            <a:r>
              <a:rPr lang="en-US" sz="3200" dirty="0"/>
              <a:t> </a:t>
            </a:r>
            <a:r>
              <a:rPr lang="en-US" sz="3200" dirty="0" err="1"/>
              <a:t>kontrolu</a:t>
            </a:r>
            <a:r>
              <a:rPr lang="en-US" sz="3200" dirty="0"/>
              <a:t> </a:t>
            </a:r>
            <a:r>
              <a:rPr lang="en-US" sz="3200" dirty="0" err="1"/>
              <a:t>vlažnosti</a:t>
            </a:r>
            <a:r>
              <a:rPr lang="en-US" sz="3200" dirty="0"/>
              <a:t> </a:t>
            </a:r>
            <a:r>
              <a:rPr lang="en-US" sz="3200" dirty="0" err="1"/>
              <a:t>tla</a:t>
            </a:r>
            <a:r>
              <a:rPr lang="en-US" sz="3200" dirty="0"/>
              <a:t> </a:t>
            </a:r>
            <a:endParaRPr lang="en-US" sz="2800" dirty="0">
              <a:solidFill>
                <a:srgbClr val="4D290B"/>
              </a:solidFill>
              <a:latin typeface="Segoe Prin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5213" y="1819275"/>
            <a:ext cx="6027566" cy="34163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9A5315"/>
                </a:solidFill>
                <a:latin typeface="Segoe Print"/>
              </a:rPr>
              <a:t>Uputa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za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provedbu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:</a:t>
            </a:r>
          </a:p>
          <a:p>
            <a:endParaRPr lang="en-US" dirty="0">
              <a:solidFill>
                <a:srgbClr val="9A5315"/>
              </a:solidFill>
              <a:latin typeface="Segoe Prin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9A5315"/>
                </a:solidFill>
              </a:rPr>
              <a:t>napisati</a:t>
            </a:r>
            <a:r>
              <a:rPr lang="en-US" dirty="0">
                <a:solidFill>
                  <a:srgbClr val="9A5315"/>
                </a:solidFill>
              </a:rPr>
              <a:t> program u Python </a:t>
            </a:r>
            <a:r>
              <a:rPr lang="en-US" dirty="0" err="1">
                <a:solidFill>
                  <a:srgbClr val="9A5315"/>
                </a:solidFill>
              </a:rPr>
              <a:t>editoru</a:t>
            </a:r>
            <a:r>
              <a:rPr lang="en-US" dirty="0">
                <a:solidFill>
                  <a:srgbClr val="9A5315"/>
                </a:solidFill>
              </a:rPr>
              <a:t> </a:t>
            </a:r>
            <a:r>
              <a:rPr lang="en-US" dirty="0" err="1">
                <a:solidFill>
                  <a:srgbClr val="9A5315"/>
                </a:solidFill>
              </a:rPr>
              <a:t>i</a:t>
            </a:r>
            <a:r>
              <a:rPr lang="en-US" dirty="0">
                <a:solidFill>
                  <a:srgbClr val="9A5315"/>
                </a:solidFill>
              </a:rPr>
              <a:t> </a:t>
            </a:r>
            <a:r>
              <a:rPr lang="en-US" dirty="0" err="1">
                <a:solidFill>
                  <a:srgbClr val="9A5315"/>
                </a:solidFill>
              </a:rPr>
              <a:t>prebaciti</a:t>
            </a:r>
            <a:r>
              <a:rPr lang="en-US" dirty="0">
                <a:solidFill>
                  <a:srgbClr val="9A5315"/>
                </a:solidFill>
              </a:rPr>
              <a:t> </a:t>
            </a:r>
            <a:r>
              <a:rPr lang="en-US" dirty="0" err="1">
                <a:solidFill>
                  <a:srgbClr val="9A5315"/>
                </a:solidFill>
              </a:rPr>
              <a:t>na</a:t>
            </a:r>
            <a:r>
              <a:rPr lang="en-US" dirty="0">
                <a:solidFill>
                  <a:srgbClr val="9A5315"/>
                </a:solidFill>
              </a:rPr>
              <a:t> </a:t>
            </a:r>
            <a:r>
              <a:rPr lang="en-US" i="1" dirty="0" err="1">
                <a:solidFill>
                  <a:srgbClr val="9A5315"/>
                </a:solidFill>
              </a:rPr>
              <a:t>micro:bit</a:t>
            </a:r>
            <a:endParaRPr lang="en-US" dirty="0">
              <a:solidFill>
                <a:srgbClr val="9A5315"/>
              </a:solidFill>
              <a:latin typeface="Segoe Prin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9A5315"/>
                </a:solidFill>
                <a:latin typeface="Segoe Print"/>
              </a:rPr>
              <a:t>spojiti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i="1" dirty="0" err="1">
                <a:solidFill>
                  <a:srgbClr val="9A5315"/>
                </a:solidFill>
                <a:latin typeface="Segoe Print"/>
              </a:rPr>
              <a:t>micro:bit</a:t>
            </a:r>
            <a:r>
              <a:rPr lang="en-US" i="1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računalo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s </a:t>
            </a:r>
            <a:r>
              <a:rPr lang="en-US" i="1" dirty="0">
                <a:solidFill>
                  <a:srgbClr val="9A5315"/>
                </a:solidFill>
                <a:latin typeface="Segoe Print"/>
              </a:rPr>
              <a:t>Arduino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senzorom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prema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shemi</a:t>
            </a:r>
            <a:endParaRPr lang="en-US" dirty="0">
              <a:solidFill>
                <a:srgbClr val="9A5315"/>
              </a:solidFill>
              <a:latin typeface="Segoe Prin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9A5315"/>
                </a:solidFill>
                <a:latin typeface="Segoe Print"/>
              </a:rPr>
              <a:t>utaknuti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senzor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u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tlo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i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priključiti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bateriju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na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i="1" dirty="0" err="1">
                <a:solidFill>
                  <a:srgbClr val="9A5315"/>
                </a:solidFill>
                <a:latin typeface="Segoe Print"/>
              </a:rPr>
              <a:t>micro:bit</a:t>
            </a:r>
            <a:endParaRPr lang="en-US" dirty="0">
              <a:solidFill>
                <a:srgbClr val="9A5315"/>
              </a:solidFill>
              <a:latin typeface="Segoe Prin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9A5315"/>
              </a:solidFill>
              <a:latin typeface="Segoe Print"/>
            </a:endParaRPr>
          </a:p>
          <a:p>
            <a:endParaRPr lang="en-US" dirty="0">
              <a:solidFill>
                <a:srgbClr val="9A5315"/>
              </a:solidFill>
              <a:latin typeface="Segoe Print"/>
            </a:endParaRPr>
          </a:p>
          <a:p>
            <a:endParaRPr lang="en-US" dirty="0">
              <a:solidFill>
                <a:srgbClr val="9A5315"/>
              </a:solidFill>
              <a:latin typeface="Segoe Prin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9A5315"/>
              </a:solidFill>
              <a:latin typeface="Segoe Prin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B46834-5A02-4B05-AE40-39B51B481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474" y="1878227"/>
            <a:ext cx="2305197" cy="418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Sustav</a:t>
            </a:r>
            <a:r>
              <a:rPr lang="en-US" sz="3200" dirty="0"/>
              <a:t> </a:t>
            </a:r>
            <a:r>
              <a:rPr lang="en-US" sz="3200" dirty="0" err="1"/>
              <a:t>za</a:t>
            </a:r>
            <a:r>
              <a:rPr lang="en-US" sz="3200" dirty="0"/>
              <a:t> </a:t>
            </a:r>
            <a:r>
              <a:rPr lang="en-US" sz="3200" dirty="0" err="1"/>
              <a:t>kontrolu</a:t>
            </a:r>
            <a:r>
              <a:rPr lang="en-US" sz="3200" dirty="0"/>
              <a:t> </a:t>
            </a:r>
            <a:r>
              <a:rPr lang="en-US" sz="3200" dirty="0" err="1"/>
              <a:t>vlažnosti</a:t>
            </a:r>
            <a:r>
              <a:rPr lang="en-US" sz="3200" dirty="0"/>
              <a:t> </a:t>
            </a:r>
            <a:r>
              <a:rPr lang="en-US" sz="3200" dirty="0" err="1"/>
              <a:t>tla</a:t>
            </a:r>
            <a:r>
              <a:rPr lang="en-US" sz="3200" dirty="0"/>
              <a:t> </a:t>
            </a:r>
            <a:endParaRPr lang="en-US" sz="2800" dirty="0">
              <a:solidFill>
                <a:srgbClr val="4D290B"/>
              </a:solidFill>
              <a:latin typeface="Segoe Prin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5212" y="1819275"/>
            <a:ext cx="6995101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rgbClr val="9A5315"/>
                </a:solidFill>
                <a:latin typeface="Segoe Print"/>
              </a:rPr>
              <a:t>Kod</a:t>
            </a:r>
            <a:endParaRPr lang="en-US" err="1">
              <a:latin typeface="Segoe Print"/>
            </a:endParaRPr>
          </a:p>
        </p:txBody>
      </p:sp>
      <p:pic>
        <p:nvPicPr>
          <p:cNvPr id="7" name="Picture 6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68B57609-C00A-4C8D-963F-91DA23E8A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2188607"/>
            <a:ext cx="6711307" cy="388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5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Prijedlozi</a:t>
            </a:r>
            <a:r>
              <a:rPr lang="en-US"/>
              <a:t> </a:t>
            </a:r>
            <a:r>
              <a:rPr lang="en-US" err="1"/>
              <a:t>za</a:t>
            </a:r>
            <a:r>
              <a:rPr lang="en-US"/>
              <a:t> </a:t>
            </a:r>
            <a:r>
              <a:rPr lang="en-US" err="1"/>
              <a:t>unaprijeđenje</a:t>
            </a:r>
            <a:r>
              <a:rPr lang="en-US"/>
              <a:t> </a:t>
            </a:r>
            <a:r>
              <a:rPr lang="en-US" err="1"/>
              <a:t>projekta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8700" y="2162175"/>
            <a:ext cx="6920871" cy="175432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9A5315"/>
                </a:solidFill>
                <a:latin typeface="Segoe Print"/>
              </a:rPr>
              <a:t>dodati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pumpu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kojom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bi se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omogućio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dovod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vode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ako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senzor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vlažnosti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tla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upozorava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na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manjak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vlage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u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tlu</a:t>
            </a:r>
            <a:endParaRPr lang="en-US" dirty="0">
              <a:solidFill>
                <a:srgbClr val="9A5315"/>
              </a:solidFill>
              <a:latin typeface="Segoe Prin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9A5315"/>
                </a:solidFill>
                <a:latin typeface="Segoe Print"/>
              </a:rPr>
              <a:t>dodati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zvučno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upozorenje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kada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je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temperatura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zraka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izvan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zadanog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intervala</a:t>
            </a:r>
            <a:endParaRPr lang="en-US" dirty="0">
              <a:solidFill>
                <a:srgbClr val="9A5315"/>
              </a:solidFill>
              <a:latin typeface="Segoe Prin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9A5315"/>
                </a:solidFill>
                <a:latin typeface="Segoe Print"/>
              </a:rPr>
              <a:t>omogućiti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nadzor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cijelog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sustava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preko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mobilnog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uređaja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putem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Bluetootha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ili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WiFi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-ja</a:t>
            </a:r>
          </a:p>
        </p:txBody>
      </p:sp>
    </p:spTree>
    <p:extLst>
      <p:ext uri="{BB962C8B-B14F-4D97-AF65-F5344CB8AC3E}">
        <p14:creationId xmlns:p14="http://schemas.microsoft.com/office/powerpoint/2010/main" val="367005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BA81D-65BF-42A3-949E-2CEFFBCAB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Literatura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65212" y="1918952"/>
            <a:ext cx="75598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hr-HR" dirty="0"/>
              <a:t>Grandi, A., (2016.), Using a light sensor with BBC micro:bit and MicroPython. [Internet], &lt;raspoloživo na: </a:t>
            </a:r>
            <a:r>
              <a:rPr lang="hr-HR" u="sng" dirty="0">
                <a:hlinkClick r:id="rId2"/>
              </a:rPr>
              <a:t>https://www.andreagrandi.it/2016/02/08/using-a-light-sensor-with-bbc-microbit-and-micropython/</a:t>
            </a:r>
            <a:r>
              <a:rPr lang="hr-HR" dirty="0"/>
              <a:t>&gt;, [23.05.2017.].</a:t>
            </a:r>
            <a:endParaRPr lang="en-GB" dirty="0"/>
          </a:p>
          <a:p>
            <a:pPr marL="342900" lvl="0" indent="-342900">
              <a:buFont typeface="+mj-lt"/>
              <a:buAutoNum type="arabicPeriod"/>
            </a:pPr>
            <a:r>
              <a:rPr lang="hr-HR" dirty="0"/>
              <a:t>STEM Centre Lessons, micro:bit službene stranice (2017.). [Internet], &lt;raspoloživo na: </a:t>
            </a:r>
            <a:r>
              <a:rPr lang="hr-HR" u="sng" dirty="0">
                <a:hlinkClick r:id="rId3"/>
              </a:rPr>
              <a:t>https://www.microbit.co.uk/STEM</a:t>
            </a:r>
            <a:r>
              <a:rPr lang="hr-HR" dirty="0"/>
              <a:t>&gt;, [24.05.2017.]</a:t>
            </a:r>
            <a:endParaRPr lang="en-GB" dirty="0"/>
          </a:p>
          <a:p>
            <a:pPr marL="342900" lvl="0" indent="-342900">
              <a:buFont typeface="+mj-lt"/>
              <a:buAutoNum type="arabicPeriod"/>
            </a:pPr>
            <a:r>
              <a:rPr lang="hr-HR" dirty="0"/>
              <a:t>BBC micro:bit MicroPython documentation, (2017.). [Internet], &lt;raspoloživo na: </a:t>
            </a:r>
            <a:r>
              <a:rPr lang="hr-HR" u="sng" dirty="0">
                <a:hlinkClick r:id="rId4"/>
              </a:rPr>
              <a:t>https://microbit-micropython.readthedocs.io/en/latest/</a:t>
            </a:r>
            <a:r>
              <a:rPr lang="hr-HR" dirty="0"/>
              <a:t>&gt;, [23.05.2017.]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43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7808" y="1330347"/>
            <a:ext cx="4334607" cy="2103120"/>
          </a:xfrm>
        </p:spPr>
        <p:txBody>
          <a:bodyPr/>
          <a:lstStyle/>
          <a:p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</a:p>
        </p:txBody>
      </p:sp>
      <p:pic>
        <p:nvPicPr>
          <p:cNvPr id="9" name="Picture Placeholder 8" descr="Three young children in raincoats holding hands and playing outside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err="1"/>
              <a:t>Ključne</a:t>
            </a:r>
            <a:r>
              <a:t> </a:t>
            </a:r>
            <a:r>
              <a:rPr err="1"/>
              <a:t>riječi</a:t>
            </a:r>
            <a:endParaRPr err="1">
              <a:solidFill>
                <a:schemeClr val="tx1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2" y="2305050"/>
            <a:ext cx="10058400" cy="42291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fizika</a:t>
            </a:r>
            <a:r>
              <a:rPr lang="en-US"/>
              <a:t>, </a:t>
            </a:r>
            <a:r>
              <a:rPr lang="en-US" err="1"/>
              <a:t>biologija</a:t>
            </a:r>
            <a:r>
              <a:rPr lang="en-US"/>
              <a:t>, </a:t>
            </a:r>
            <a:r>
              <a:rPr lang="en-US" err="1"/>
              <a:t>senzori</a:t>
            </a:r>
            <a:r>
              <a:rPr lang="en-US"/>
              <a:t>, </a:t>
            </a:r>
            <a:r>
              <a:rPr lang="en-US" err="1"/>
              <a:t>temperatura</a:t>
            </a:r>
            <a:r>
              <a:rPr lang="en-US"/>
              <a:t>, </a:t>
            </a:r>
            <a:r>
              <a:rPr lang="en-US" err="1"/>
              <a:t>intenzitet</a:t>
            </a:r>
            <a:r>
              <a:rPr lang="en-US"/>
              <a:t> </a:t>
            </a:r>
            <a:r>
              <a:rPr lang="en-US" err="1"/>
              <a:t>svjetlosti</a:t>
            </a:r>
            <a:r>
              <a:rPr lang="en-US"/>
              <a:t>, </a:t>
            </a:r>
            <a:r>
              <a:rPr lang="en-US" err="1"/>
              <a:t>vlažnost</a:t>
            </a:r>
            <a:r>
              <a:rPr lang="en-US"/>
              <a:t> </a:t>
            </a:r>
            <a:r>
              <a:rPr lang="en-US" err="1"/>
              <a:t>tla</a:t>
            </a:r>
            <a:r>
              <a:rPr lang="en-US"/>
              <a:t>, </a:t>
            </a:r>
            <a:r>
              <a:rPr lang="en-US" err="1"/>
              <a:t>jakost</a:t>
            </a:r>
            <a:r>
              <a:rPr lang="en-US"/>
              <a:t> </a:t>
            </a:r>
            <a:r>
              <a:rPr lang="en-US" err="1"/>
              <a:t>struje</a:t>
            </a:r>
            <a:r>
              <a:rPr lang="en-US"/>
              <a:t>, </a:t>
            </a:r>
            <a:r>
              <a:rPr lang="en-US" err="1"/>
              <a:t>vodljivost</a:t>
            </a:r>
            <a:r>
              <a:rPr lang="en-US"/>
              <a:t>, </a:t>
            </a:r>
            <a:r>
              <a:rPr lang="en-US" err="1"/>
              <a:t>fotoosjetljivi</a:t>
            </a:r>
            <a:r>
              <a:rPr lang="en-US"/>
              <a:t> </a:t>
            </a:r>
            <a:r>
              <a:rPr lang="en-US" err="1"/>
              <a:t>otpornik</a:t>
            </a: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Cilj</a:t>
            </a:r>
            <a:r>
              <a:rPr lang="en-US"/>
              <a:t> </a:t>
            </a:r>
            <a:r>
              <a:rPr lang="en-US" err="1"/>
              <a:t>projekta</a:t>
            </a:r>
            <a:endParaRPr lang="en-US" err="1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2219325"/>
            <a:ext cx="9843704" cy="41878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upoznavanje</a:t>
            </a:r>
            <a:r>
              <a:rPr lang="en-US"/>
              <a:t> s </a:t>
            </a:r>
            <a:r>
              <a:rPr lang="en-US" err="1"/>
              <a:t>radom</a:t>
            </a:r>
            <a:r>
              <a:rPr lang="en-US"/>
              <a:t> </a:t>
            </a:r>
            <a:r>
              <a:rPr lang="en-US" i="1" err="1"/>
              <a:t>micro:bit</a:t>
            </a:r>
            <a:r>
              <a:rPr lang="en-US"/>
              <a:t> </a:t>
            </a:r>
            <a:r>
              <a:rPr lang="en-US" err="1"/>
              <a:t>računala</a:t>
            </a:r>
            <a:endParaRPr lang="en-US" err="1">
              <a:solidFill>
                <a:srgbClr val="9A5315"/>
              </a:solidFill>
              <a:latin typeface="Segoe Print"/>
            </a:endParaRPr>
          </a:p>
          <a:p>
            <a:r>
              <a:rPr lang="en-US" err="1"/>
              <a:t>interdisciplinarnost</a:t>
            </a:r>
            <a:endParaRPr lang="en-US"/>
          </a:p>
          <a:p>
            <a:r>
              <a:rPr lang="en-US" err="1"/>
              <a:t>svladavanje</a:t>
            </a:r>
            <a:r>
              <a:rPr lang="en-US"/>
              <a:t> </a:t>
            </a:r>
            <a:r>
              <a:rPr lang="en-US" err="1"/>
              <a:t>osnova</a:t>
            </a:r>
            <a:r>
              <a:rPr lang="en-US"/>
              <a:t> </a:t>
            </a:r>
            <a:r>
              <a:rPr lang="en-US" err="1"/>
              <a:t>programiranja</a:t>
            </a:r>
            <a:r>
              <a:rPr lang="en-US"/>
              <a:t> u </a:t>
            </a:r>
            <a:r>
              <a:rPr lang="en-US" err="1"/>
              <a:t>Pythonu</a:t>
            </a:r>
          </a:p>
          <a:p>
            <a:r>
              <a:rPr lang="en-US" err="1"/>
              <a:t>upoznavanje</a:t>
            </a:r>
            <a:r>
              <a:rPr lang="en-US"/>
              <a:t> s </a:t>
            </a:r>
            <a:r>
              <a:rPr lang="en-US" err="1"/>
              <a:t>osnovnim</a:t>
            </a:r>
            <a:r>
              <a:rPr lang="en-US"/>
              <a:t> </a:t>
            </a:r>
            <a:r>
              <a:rPr lang="en-US" err="1"/>
              <a:t>elementima</a:t>
            </a:r>
            <a:r>
              <a:rPr lang="en-US"/>
              <a:t> </a:t>
            </a:r>
            <a:r>
              <a:rPr lang="en-US" err="1"/>
              <a:t>strujnog</a:t>
            </a:r>
            <a:r>
              <a:rPr lang="en-US"/>
              <a:t> </a:t>
            </a:r>
            <a:r>
              <a:rPr lang="en-US" err="1"/>
              <a:t>kruga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njihovim</a:t>
            </a:r>
            <a:r>
              <a:rPr lang="en-US"/>
              <a:t> </a:t>
            </a:r>
            <a:r>
              <a:rPr lang="en-US" err="1"/>
              <a:t>spajanjem</a:t>
            </a:r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Dijelovi</a:t>
            </a:r>
            <a:r>
              <a:rPr lang="en-US"/>
              <a:t> </a:t>
            </a:r>
            <a:r>
              <a:rPr lang="en-US" err="1"/>
              <a:t>projekta</a:t>
            </a:r>
            <a:endParaRPr lang="en-US" err="1">
              <a:solidFill>
                <a:schemeClr val="tx1"/>
              </a:solidFill>
            </a:endParaRPr>
          </a:p>
        </p:txBody>
      </p:sp>
      <p:graphicFrame>
        <p:nvGraphicFramePr>
          <p:cNvPr id="9" name="Content Placeholder 8" descr="Basic Block List" title="SmartArt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1487561" y="1885950"/>
          <a:ext cx="9211306" cy="3732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463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Sustav</a:t>
            </a:r>
            <a:r>
              <a:rPr lang="en-US" sz="3200" dirty="0"/>
              <a:t> </a:t>
            </a:r>
            <a:r>
              <a:rPr lang="en-US" sz="3200" dirty="0" err="1"/>
              <a:t>za</a:t>
            </a:r>
            <a:r>
              <a:rPr lang="en-US" sz="3200" dirty="0"/>
              <a:t> </a:t>
            </a:r>
            <a:r>
              <a:rPr lang="en-US" sz="3200" dirty="0" err="1"/>
              <a:t>kontrolu</a:t>
            </a:r>
            <a:r>
              <a:rPr lang="en-US" sz="3200" dirty="0"/>
              <a:t> temperature zraka </a:t>
            </a:r>
            <a:endParaRPr lang="en-US" sz="2800" dirty="0">
              <a:solidFill>
                <a:srgbClr val="4D290B"/>
              </a:solidFill>
              <a:latin typeface="Segoe Prin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5212" y="1819275"/>
            <a:ext cx="6995101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/>
              <a:t>Popis</a:t>
            </a:r>
            <a:r>
              <a:rPr lang="en-US"/>
              <a:t> </a:t>
            </a:r>
            <a:r>
              <a:rPr lang="en-US" err="1"/>
              <a:t>opreme</a:t>
            </a:r>
            <a:r>
              <a:rPr lang="en-US"/>
              <a:t>: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9A5315"/>
                </a:solidFill>
                <a:latin typeface="Segoe Print"/>
              </a:rPr>
              <a:t>1x </a:t>
            </a:r>
            <a:r>
              <a:rPr lang="en-US" i="1" err="1">
                <a:solidFill>
                  <a:srgbClr val="9A5315"/>
                </a:solidFill>
                <a:latin typeface="Segoe Print"/>
              </a:rPr>
              <a:t>micro:bit</a:t>
            </a:r>
            <a:r>
              <a:rPr lang="en-US" i="1">
                <a:solidFill>
                  <a:srgbClr val="9A5315"/>
                </a:solidFill>
                <a:latin typeface="Segoe Print"/>
              </a:rPr>
              <a:t> </a:t>
            </a:r>
            <a:r>
              <a:rPr lang="en-US" err="1">
                <a:solidFill>
                  <a:srgbClr val="9A5315"/>
                </a:solidFill>
                <a:latin typeface="Segoe Print"/>
              </a:rPr>
              <a:t>računalo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9A5315"/>
                </a:solidFill>
                <a:latin typeface="Segoe Print"/>
              </a:rPr>
              <a:t>2x AAA </a:t>
            </a:r>
            <a:r>
              <a:rPr lang="en-US" err="1">
                <a:solidFill>
                  <a:srgbClr val="9A5315"/>
                </a:solidFill>
                <a:latin typeface="Segoe Print"/>
              </a:rPr>
              <a:t>baterija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97891" y="1783556"/>
            <a:ext cx="4502011" cy="398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385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Sustav</a:t>
            </a:r>
            <a:r>
              <a:rPr lang="en-US" sz="3200" dirty="0"/>
              <a:t> </a:t>
            </a:r>
            <a:r>
              <a:rPr lang="en-US" sz="3200" dirty="0" err="1"/>
              <a:t>za</a:t>
            </a:r>
            <a:r>
              <a:rPr lang="en-US" sz="3200" dirty="0"/>
              <a:t> </a:t>
            </a:r>
            <a:r>
              <a:rPr lang="en-US" sz="3200" dirty="0" err="1"/>
              <a:t>kontrolu</a:t>
            </a:r>
            <a:r>
              <a:rPr lang="en-US" sz="3200" dirty="0"/>
              <a:t> temperature zraka </a:t>
            </a:r>
            <a:endParaRPr lang="en-US" sz="2800" dirty="0">
              <a:solidFill>
                <a:srgbClr val="4D290B"/>
              </a:solidFill>
              <a:latin typeface="Segoe Prin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5212" y="1819275"/>
            <a:ext cx="6995101" cy="507831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9A5315"/>
                </a:solidFill>
                <a:latin typeface="Segoe Print"/>
              </a:rPr>
              <a:t>Upute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za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provedbu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:</a:t>
            </a:r>
          </a:p>
          <a:p>
            <a:endParaRPr lang="en-US" dirty="0">
              <a:solidFill>
                <a:srgbClr val="9A5315"/>
              </a:solidFill>
              <a:latin typeface="Segoe Prin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spojiti</a:t>
            </a:r>
            <a:r>
              <a:rPr lang="en-GB" dirty="0"/>
              <a:t> </a:t>
            </a:r>
            <a:r>
              <a:rPr lang="en-GB" i="1" dirty="0" err="1"/>
              <a:t>micro:bit</a:t>
            </a:r>
            <a:r>
              <a:rPr lang="en-GB" dirty="0"/>
              <a:t> </a:t>
            </a:r>
            <a:r>
              <a:rPr lang="en-GB" dirty="0" err="1"/>
              <a:t>računalo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bateriju</a:t>
            </a: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un</a:t>
            </a:r>
            <a:r>
              <a:rPr lang="en-GB" dirty="0" err="1"/>
              <a:t>ijeti</a:t>
            </a:r>
            <a:r>
              <a:rPr lang="hr-HR" dirty="0"/>
              <a:t> optimalnu temperaturu za razvoj biljke</a:t>
            </a: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na ekranu </a:t>
            </a:r>
            <a:r>
              <a:rPr lang="pl-PL" i="1" dirty="0"/>
              <a:t>micro:bit </a:t>
            </a:r>
            <a:r>
              <a:rPr lang="pl-PL" dirty="0"/>
              <a:t>računala </a:t>
            </a:r>
            <a:r>
              <a:rPr lang="en-GB" dirty="0" err="1"/>
              <a:t>ispisuje</a:t>
            </a:r>
            <a:r>
              <a:rPr lang="en-GB" dirty="0"/>
              <a:t> se s</a:t>
            </a:r>
            <a:r>
              <a:rPr lang="pl-PL" dirty="0"/>
              <a:t>obna temperatura</a:t>
            </a:r>
            <a:endParaRPr lang="en-GB" dirty="0"/>
          </a:p>
          <a:p>
            <a:endParaRPr lang="en-GB" dirty="0">
              <a:solidFill>
                <a:srgbClr val="9A5315"/>
              </a:solidFill>
              <a:latin typeface="Segoe Prin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9A5315"/>
                </a:solidFill>
                <a:latin typeface="Segoe Print"/>
              </a:rPr>
              <a:t>ukoliko</a:t>
            </a:r>
            <a:r>
              <a:rPr lang="en-GB" dirty="0">
                <a:solidFill>
                  <a:srgbClr val="9A5315"/>
                </a:solidFill>
                <a:latin typeface="Segoe Print"/>
              </a:rPr>
              <a:t> je </a:t>
            </a:r>
            <a:r>
              <a:rPr lang="en-GB" dirty="0" err="1">
                <a:solidFill>
                  <a:srgbClr val="9A5315"/>
                </a:solidFill>
                <a:latin typeface="Segoe Print"/>
              </a:rPr>
              <a:t>sobna</a:t>
            </a:r>
            <a:r>
              <a:rPr lang="en-GB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GB" dirty="0" err="1">
                <a:solidFill>
                  <a:srgbClr val="9A5315"/>
                </a:solidFill>
                <a:latin typeface="Segoe Print"/>
              </a:rPr>
              <a:t>temperatura</a:t>
            </a:r>
            <a:r>
              <a:rPr lang="en-GB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GB" dirty="0" err="1">
                <a:solidFill>
                  <a:srgbClr val="9A5315"/>
                </a:solidFill>
                <a:latin typeface="Segoe Print"/>
              </a:rPr>
              <a:t>previsoka</a:t>
            </a:r>
            <a:r>
              <a:rPr lang="en-GB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GB" dirty="0" err="1">
                <a:solidFill>
                  <a:srgbClr val="9A5315"/>
                </a:solidFill>
                <a:latin typeface="Segoe Print"/>
              </a:rPr>
              <a:t>ispisuje</a:t>
            </a:r>
            <a:r>
              <a:rPr lang="en-GB" dirty="0">
                <a:solidFill>
                  <a:srgbClr val="9A5315"/>
                </a:solidFill>
                <a:latin typeface="Segoe Print"/>
              </a:rPr>
              <a:t> se </a:t>
            </a:r>
            <a:r>
              <a:rPr lang="en-GB" dirty="0" err="1">
                <a:solidFill>
                  <a:srgbClr val="9A5315"/>
                </a:solidFill>
                <a:latin typeface="Segoe Print"/>
              </a:rPr>
              <a:t>upozorenje</a:t>
            </a:r>
            <a:r>
              <a:rPr lang="en-GB" dirty="0">
                <a:solidFill>
                  <a:srgbClr val="9A5315"/>
                </a:solidFill>
                <a:latin typeface="Segoe Print"/>
              </a:rPr>
              <a:t>: </a:t>
            </a:r>
            <a:r>
              <a:rPr lang="hr-HR" dirty="0"/>
              <a:t>'↑' </a:t>
            </a:r>
            <a:endParaRPr lang="en-GB" dirty="0"/>
          </a:p>
          <a:p>
            <a:endParaRPr lang="en-GB" dirty="0">
              <a:solidFill>
                <a:srgbClr val="9A5315"/>
              </a:solidFill>
              <a:latin typeface="Segoe Prin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9A5315"/>
                </a:solidFill>
                <a:latin typeface="Segoe Print"/>
              </a:rPr>
              <a:t>ukoliko</a:t>
            </a:r>
            <a:r>
              <a:rPr lang="en-GB" dirty="0">
                <a:solidFill>
                  <a:srgbClr val="9A5315"/>
                </a:solidFill>
                <a:latin typeface="Segoe Print"/>
              </a:rPr>
              <a:t> je </a:t>
            </a:r>
            <a:r>
              <a:rPr lang="en-GB" dirty="0" err="1">
                <a:solidFill>
                  <a:srgbClr val="9A5315"/>
                </a:solidFill>
                <a:latin typeface="Segoe Print"/>
              </a:rPr>
              <a:t>sobna</a:t>
            </a:r>
            <a:r>
              <a:rPr lang="en-GB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GB" dirty="0" err="1">
                <a:solidFill>
                  <a:srgbClr val="9A5315"/>
                </a:solidFill>
                <a:latin typeface="Segoe Print"/>
              </a:rPr>
              <a:t>temperatura</a:t>
            </a:r>
            <a:r>
              <a:rPr lang="en-GB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GB" dirty="0" err="1">
                <a:solidFill>
                  <a:srgbClr val="9A5315"/>
                </a:solidFill>
                <a:latin typeface="Segoe Print"/>
              </a:rPr>
              <a:t>preniska</a:t>
            </a:r>
            <a:r>
              <a:rPr lang="en-GB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GB" dirty="0" err="1">
                <a:solidFill>
                  <a:srgbClr val="9A5315"/>
                </a:solidFill>
                <a:latin typeface="Segoe Print"/>
              </a:rPr>
              <a:t>ispisuje</a:t>
            </a:r>
            <a:r>
              <a:rPr lang="en-GB" dirty="0">
                <a:solidFill>
                  <a:srgbClr val="9A5315"/>
                </a:solidFill>
                <a:latin typeface="Segoe Print"/>
              </a:rPr>
              <a:t> se </a:t>
            </a:r>
            <a:r>
              <a:rPr lang="en-GB" dirty="0" err="1">
                <a:solidFill>
                  <a:srgbClr val="9A5315"/>
                </a:solidFill>
                <a:latin typeface="Segoe Print"/>
              </a:rPr>
              <a:t>upozorenje</a:t>
            </a:r>
            <a:r>
              <a:rPr lang="en-GB" dirty="0">
                <a:solidFill>
                  <a:srgbClr val="9A5315"/>
                </a:solidFill>
                <a:latin typeface="Segoe Print"/>
              </a:rPr>
              <a:t>: </a:t>
            </a:r>
            <a:r>
              <a:rPr lang="hr-HR" dirty="0"/>
              <a:t>'↓' </a:t>
            </a:r>
            <a:endParaRPr lang="en-GB" dirty="0">
              <a:solidFill>
                <a:srgbClr val="9A5315"/>
              </a:solidFill>
              <a:latin typeface="Segoe Prin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9A5315"/>
              </a:solidFill>
              <a:latin typeface="Segoe Prin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9A5315"/>
              </a:solidFill>
              <a:latin typeface="Segoe Print"/>
            </a:endParaRPr>
          </a:p>
          <a:p>
            <a:endParaRPr lang="en-US" dirty="0">
              <a:solidFill>
                <a:srgbClr val="9A5315"/>
              </a:solidFill>
              <a:latin typeface="Segoe Prin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9A5315"/>
              </a:solidFill>
              <a:latin typeface="Segoe Print"/>
            </a:endParaRPr>
          </a:p>
        </p:txBody>
      </p:sp>
    </p:spTree>
    <p:extLst>
      <p:ext uri="{BB962C8B-B14F-4D97-AF65-F5344CB8AC3E}">
        <p14:creationId xmlns:p14="http://schemas.microsoft.com/office/powerpoint/2010/main" val="231808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Sustav</a:t>
            </a:r>
            <a:r>
              <a:rPr lang="en-US" sz="3200" dirty="0"/>
              <a:t> </a:t>
            </a:r>
            <a:r>
              <a:rPr lang="en-US" sz="3200" dirty="0" err="1"/>
              <a:t>za</a:t>
            </a:r>
            <a:r>
              <a:rPr lang="en-US" sz="3200" dirty="0"/>
              <a:t> </a:t>
            </a:r>
            <a:r>
              <a:rPr lang="en-US" sz="3200" dirty="0" err="1"/>
              <a:t>kontrolu</a:t>
            </a:r>
            <a:r>
              <a:rPr lang="en-US" sz="3200" dirty="0"/>
              <a:t> temperature zraka </a:t>
            </a:r>
            <a:endParaRPr lang="en-US" sz="2800" dirty="0">
              <a:solidFill>
                <a:srgbClr val="4D290B"/>
              </a:solidFill>
              <a:latin typeface="Segoe Prin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5212" y="1819275"/>
            <a:ext cx="6995101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9A5315"/>
                </a:solidFill>
                <a:latin typeface="Segoe Print"/>
              </a:rPr>
              <a:t>Kod</a:t>
            </a:r>
            <a:endParaRPr lang="en-US" dirty="0">
              <a:solidFill>
                <a:srgbClr val="9A5315"/>
              </a:solidFill>
              <a:latin typeface="Segoe Print"/>
            </a:endParaRPr>
          </a:p>
          <a:p>
            <a:endParaRPr lang="en-US" dirty="0">
              <a:solidFill>
                <a:srgbClr val="9A5315"/>
              </a:solidFill>
              <a:latin typeface="Segoe Prin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9A5315"/>
              </a:solidFill>
              <a:latin typeface="Segoe Prin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69" y="2280940"/>
            <a:ext cx="8003979" cy="39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0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Sustav</a:t>
            </a:r>
            <a:r>
              <a:rPr lang="en-US" sz="3200" dirty="0"/>
              <a:t> </a:t>
            </a:r>
            <a:r>
              <a:rPr lang="en-US" sz="3200" dirty="0" err="1"/>
              <a:t>za</a:t>
            </a:r>
            <a:r>
              <a:rPr lang="en-US" sz="3200" dirty="0"/>
              <a:t> </a:t>
            </a:r>
            <a:r>
              <a:rPr lang="en-US" sz="3200" dirty="0" err="1"/>
              <a:t>kontrolu</a:t>
            </a:r>
            <a:r>
              <a:rPr lang="en-US" sz="3200" dirty="0"/>
              <a:t> </a:t>
            </a:r>
            <a:r>
              <a:rPr lang="en-US" sz="3200" dirty="0" err="1"/>
              <a:t>intenziteta</a:t>
            </a:r>
            <a:r>
              <a:rPr lang="en-US" sz="3200" dirty="0"/>
              <a:t> svjetlosti </a:t>
            </a:r>
            <a:endParaRPr lang="en-US" sz="2800" dirty="0">
              <a:solidFill>
                <a:srgbClr val="4D290B"/>
              </a:solidFill>
              <a:latin typeface="Segoe Prin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5212" y="1819275"/>
            <a:ext cx="6995101" cy="286232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9A5315"/>
                </a:solidFill>
                <a:latin typeface="Segoe Print"/>
              </a:rPr>
              <a:t>Popis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opreme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:</a:t>
            </a:r>
          </a:p>
          <a:p>
            <a:endParaRPr lang="en-US" dirty="0">
              <a:solidFill>
                <a:srgbClr val="9A5315"/>
              </a:solidFill>
              <a:latin typeface="Segoe Prin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A5315"/>
                </a:solidFill>
                <a:latin typeface="Segoe Print"/>
              </a:rPr>
              <a:t>1x </a:t>
            </a:r>
            <a:r>
              <a:rPr lang="en-US" i="1" dirty="0" err="1">
                <a:solidFill>
                  <a:srgbClr val="9A5315"/>
                </a:solidFill>
                <a:latin typeface="Segoe Print"/>
              </a:rPr>
              <a:t>micro:bit</a:t>
            </a:r>
            <a:r>
              <a:rPr lang="en-US" i="1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računalo</a:t>
            </a:r>
            <a:endParaRPr lang="en-US" dirty="0">
              <a:solidFill>
                <a:srgbClr val="9A5315"/>
              </a:solidFill>
              <a:latin typeface="Segoe Prin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A5315"/>
                </a:solidFill>
                <a:latin typeface="Segoe Print"/>
              </a:rPr>
              <a:t>2x AAA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baterija</a:t>
            </a:r>
            <a:endParaRPr lang="en-US" dirty="0">
              <a:solidFill>
                <a:srgbClr val="9A5315"/>
              </a:solidFill>
              <a:latin typeface="Segoe Prin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A5315"/>
                </a:solidFill>
                <a:latin typeface="Segoe Print"/>
              </a:rPr>
              <a:t>1x LDR (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fotoosjetljivi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otpornik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A5315"/>
                </a:solidFill>
                <a:latin typeface="Segoe Print"/>
              </a:rPr>
              <a:t>1x 10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k</a:t>
            </a:r>
            <a:r>
              <a:rPr lang="en-US" dirty="0" err="1">
                <a:latin typeface="Segoe Print"/>
              </a:rPr>
              <a:t>Ω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 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otpornik</a:t>
            </a:r>
            <a:endParaRPr lang="en-US" dirty="0">
              <a:latin typeface="Segoe Prin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A5315"/>
                </a:solidFill>
                <a:latin typeface="Segoe Print"/>
              </a:rPr>
              <a:t>3x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žice</a:t>
            </a:r>
            <a:endParaRPr lang="en-US" dirty="0">
              <a:solidFill>
                <a:srgbClr val="9A5315"/>
              </a:solidFill>
              <a:latin typeface="Segoe Prin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A5315"/>
                </a:solidFill>
                <a:latin typeface="Segoe Print"/>
              </a:rPr>
              <a:t>1x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Kitronic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Inventor's Kit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ploča</a:t>
            </a:r>
            <a:endParaRPr lang="en-US" dirty="0">
              <a:solidFill>
                <a:srgbClr val="9A5315"/>
              </a:solidFill>
              <a:latin typeface="Segoe Print"/>
            </a:endParaRPr>
          </a:p>
          <a:p>
            <a:endParaRPr lang="en-US" dirty="0">
              <a:solidFill>
                <a:srgbClr val="9A5315"/>
              </a:solidFill>
              <a:latin typeface="Segoe Prin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9A5315"/>
              </a:solidFill>
              <a:latin typeface="Segoe Print"/>
            </a:endParaRPr>
          </a:p>
        </p:txBody>
      </p:sp>
      <p:pic>
        <p:nvPicPr>
          <p:cNvPr id="4" name="Picture 3" descr="WhatsApp Image 2017-05-29 at 11.31.2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486400" y="1638300"/>
            <a:ext cx="5619750" cy="4214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919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Sustav</a:t>
            </a:r>
            <a:r>
              <a:rPr lang="en-US" sz="3200" dirty="0"/>
              <a:t> </a:t>
            </a:r>
            <a:r>
              <a:rPr lang="en-US" sz="3200" dirty="0" err="1"/>
              <a:t>za</a:t>
            </a:r>
            <a:r>
              <a:rPr lang="en-US" sz="3200" dirty="0"/>
              <a:t> </a:t>
            </a:r>
            <a:r>
              <a:rPr lang="en-US" sz="3200" dirty="0" err="1"/>
              <a:t>kontrolu</a:t>
            </a:r>
            <a:r>
              <a:rPr lang="en-US" sz="3200" dirty="0"/>
              <a:t> </a:t>
            </a:r>
            <a:r>
              <a:rPr lang="en-US" sz="3200" dirty="0" err="1"/>
              <a:t>intenziteta</a:t>
            </a:r>
            <a:r>
              <a:rPr lang="en-US" sz="3200" dirty="0"/>
              <a:t> svjetlosti </a:t>
            </a:r>
            <a:endParaRPr lang="en-US" sz="2800" dirty="0">
              <a:solidFill>
                <a:srgbClr val="4D290B"/>
              </a:solidFill>
              <a:latin typeface="Segoe Prin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5212" y="1809750"/>
            <a:ext cx="4792663" cy="286232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9A5315"/>
                </a:solidFill>
                <a:latin typeface="Segoe Print"/>
              </a:rPr>
              <a:t>Uputa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za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 </a:t>
            </a:r>
            <a:r>
              <a:rPr lang="en-US" dirty="0" err="1">
                <a:solidFill>
                  <a:srgbClr val="9A5315"/>
                </a:solidFill>
                <a:latin typeface="Segoe Print"/>
              </a:rPr>
              <a:t>provedbu</a:t>
            </a:r>
            <a:r>
              <a:rPr lang="en-US" dirty="0">
                <a:solidFill>
                  <a:srgbClr val="9A5315"/>
                </a:solidFill>
                <a:latin typeface="Segoe Print"/>
              </a:rPr>
              <a:t>:</a:t>
            </a:r>
          </a:p>
          <a:p>
            <a:endParaRPr lang="en-US" dirty="0">
              <a:solidFill>
                <a:srgbClr val="9A5315"/>
              </a:solidFill>
              <a:latin typeface="Segoe Prin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A5315"/>
                </a:solidFill>
              </a:rPr>
              <a:t> </a:t>
            </a:r>
            <a:r>
              <a:rPr lang="en-US" dirty="0" err="1">
                <a:solidFill>
                  <a:srgbClr val="9A5315"/>
                </a:solidFill>
              </a:rPr>
              <a:t>na</a:t>
            </a:r>
            <a:r>
              <a:rPr lang="en-US" dirty="0">
                <a:solidFill>
                  <a:srgbClr val="9A5315"/>
                </a:solidFill>
              </a:rPr>
              <a:t> </a:t>
            </a:r>
            <a:r>
              <a:rPr lang="en-US" dirty="0" err="1">
                <a:solidFill>
                  <a:srgbClr val="9A5315"/>
                </a:solidFill>
              </a:rPr>
              <a:t>Kitronic</a:t>
            </a:r>
            <a:r>
              <a:rPr lang="en-US" dirty="0">
                <a:solidFill>
                  <a:srgbClr val="9A5315"/>
                </a:solidFill>
              </a:rPr>
              <a:t> Inventor's Kit </a:t>
            </a:r>
            <a:r>
              <a:rPr lang="en-US" dirty="0" err="1">
                <a:solidFill>
                  <a:srgbClr val="9A5315"/>
                </a:solidFill>
              </a:rPr>
              <a:t>ploču</a:t>
            </a:r>
            <a:r>
              <a:rPr lang="en-US" dirty="0">
                <a:solidFill>
                  <a:srgbClr val="9A5315"/>
                </a:solidFill>
              </a:rPr>
              <a:t> </a:t>
            </a:r>
            <a:r>
              <a:rPr lang="en-US" dirty="0" err="1">
                <a:solidFill>
                  <a:srgbClr val="9A5315"/>
                </a:solidFill>
              </a:rPr>
              <a:t>spojiti</a:t>
            </a:r>
            <a:r>
              <a:rPr lang="en-US" dirty="0">
                <a:solidFill>
                  <a:srgbClr val="9A5315"/>
                </a:solidFill>
              </a:rPr>
              <a:t> </a:t>
            </a:r>
            <a:r>
              <a:rPr lang="en-US" dirty="0" err="1">
                <a:solidFill>
                  <a:srgbClr val="9A5315"/>
                </a:solidFill>
              </a:rPr>
              <a:t>obični</a:t>
            </a:r>
            <a:r>
              <a:rPr lang="en-US" dirty="0">
                <a:solidFill>
                  <a:srgbClr val="9A5315"/>
                </a:solidFill>
              </a:rPr>
              <a:t> </a:t>
            </a:r>
            <a:r>
              <a:rPr lang="en-US" dirty="0" err="1">
                <a:solidFill>
                  <a:srgbClr val="9A5315"/>
                </a:solidFill>
              </a:rPr>
              <a:t>otpornik</a:t>
            </a:r>
            <a:r>
              <a:rPr lang="en-US" dirty="0">
                <a:solidFill>
                  <a:srgbClr val="9A5315"/>
                </a:solidFill>
              </a:rPr>
              <a:t>, LDR </a:t>
            </a:r>
            <a:r>
              <a:rPr lang="en-US" dirty="0" err="1">
                <a:solidFill>
                  <a:srgbClr val="9A5315"/>
                </a:solidFill>
              </a:rPr>
              <a:t>i</a:t>
            </a:r>
            <a:r>
              <a:rPr lang="en-US" dirty="0">
                <a:solidFill>
                  <a:srgbClr val="9A5315"/>
                </a:solidFill>
              </a:rPr>
              <a:t> </a:t>
            </a:r>
            <a:r>
              <a:rPr lang="en-US" dirty="0" err="1">
                <a:solidFill>
                  <a:srgbClr val="9A5315"/>
                </a:solidFill>
              </a:rPr>
              <a:t>žice</a:t>
            </a:r>
            <a:r>
              <a:rPr lang="en-US" dirty="0">
                <a:solidFill>
                  <a:srgbClr val="9A5315"/>
                </a:solidFill>
              </a:rPr>
              <a:t> </a:t>
            </a:r>
            <a:r>
              <a:rPr lang="en-US" dirty="0" err="1">
                <a:solidFill>
                  <a:srgbClr val="9A5315"/>
                </a:solidFill>
              </a:rPr>
              <a:t>prema</a:t>
            </a:r>
            <a:r>
              <a:rPr lang="en-US" dirty="0">
                <a:solidFill>
                  <a:srgbClr val="9A5315"/>
                </a:solidFill>
              </a:rPr>
              <a:t> </a:t>
            </a:r>
            <a:r>
              <a:rPr lang="en-US" dirty="0" err="1">
                <a:solidFill>
                  <a:srgbClr val="9A5315"/>
                </a:solidFill>
              </a:rPr>
              <a:t>zadanoj</a:t>
            </a:r>
            <a:r>
              <a:rPr lang="en-US" dirty="0">
                <a:solidFill>
                  <a:srgbClr val="9A5315"/>
                </a:solidFill>
              </a:rPr>
              <a:t> </a:t>
            </a:r>
            <a:r>
              <a:rPr lang="en-US" dirty="0" err="1">
                <a:solidFill>
                  <a:srgbClr val="9A5315"/>
                </a:solidFill>
              </a:rPr>
              <a:t>shemi</a:t>
            </a:r>
            <a:endParaRPr lang="en-US" dirty="0">
              <a:solidFill>
                <a:srgbClr val="9A531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9A531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A5315"/>
                </a:solidFill>
              </a:rPr>
              <a:t> </a:t>
            </a:r>
            <a:r>
              <a:rPr lang="en-US" dirty="0" err="1">
                <a:solidFill>
                  <a:srgbClr val="9A5315"/>
                </a:solidFill>
              </a:rPr>
              <a:t>napisati</a:t>
            </a:r>
            <a:r>
              <a:rPr lang="en-US" dirty="0">
                <a:solidFill>
                  <a:srgbClr val="9A5315"/>
                </a:solidFill>
              </a:rPr>
              <a:t> program </a:t>
            </a:r>
            <a:r>
              <a:rPr lang="en-US" dirty="0" err="1">
                <a:solidFill>
                  <a:srgbClr val="9A5315"/>
                </a:solidFill>
              </a:rPr>
              <a:t>na</a:t>
            </a:r>
            <a:r>
              <a:rPr lang="en-US" dirty="0">
                <a:solidFill>
                  <a:srgbClr val="9A5315"/>
                </a:solidFill>
              </a:rPr>
              <a:t> </a:t>
            </a:r>
            <a:r>
              <a:rPr lang="en-US" dirty="0" err="1">
                <a:solidFill>
                  <a:srgbClr val="9A5315"/>
                </a:solidFill>
              </a:rPr>
              <a:t>računalu</a:t>
            </a:r>
            <a:r>
              <a:rPr lang="en-US" dirty="0">
                <a:solidFill>
                  <a:srgbClr val="9A5315"/>
                </a:solidFill>
              </a:rPr>
              <a:t> </a:t>
            </a:r>
            <a:r>
              <a:rPr lang="en-US" dirty="0" err="1">
                <a:solidFill>
                  <a:srgbClr val="9A5315"/>
                </a:solidFill>
              </a:rPr>
              <a:t>i</a:t>
            </a:r>
            <a:r>
              <a:rPr lang="en-US" dirty="0">
                <a:solidFill>
                  <a:srgbClr val="9A5315"/>
                </a:solidFill>
              </a:rPr>
              <a:t> </a:t>
            </a:r>
            <a:r>
              <a:rPr lang="en-US" dirty="0" err="1">
                <a:solidFill>
                  <a:srgbClr val="9A5315"/>
                </a:solidFill>
              </a:rPr>
              <a:t>prebaciti</a:t>
            </a:r>
            <a:r>
              <a:rPr lang="en-US" dirty="0">
                <a:solidFill>
                  <a:srgbClr val="9A5315"/>
                </a:solidFill>
              </a:rPr>
              <a:t> </a:t>
            </a:r>
            <a:r>
              <a:rPr lang="en-US" dirty="0" err="1">
                <a:solidFill>
                  <a:srgbClr val="9A5315"/>
                </a:solidFill>
              </a:rPr>
              <a:t>ga</a:t>
            </a:r>
            <a:r>
              <a:rPr lang="en-US" dirty="0">
                <a:solidFill>
                  <a:srgbClr val="9A5315"/>
                </a:solidFill>
              </a:rPr>
              <a:t> </a:t>
            </a:r>
            <a:r>
              <a:rPr lang="en-US" dirty="0" err="1">
                <a:solidFill>
                  <a:srgbClr val="9A5315"/>
                </a:solidFill>
              </a:rPr>
              <a:t>na</a:t>
            </a:r>
            <a:r>
              <a:rPr lang="en-US" dirty="0">
                <a:solidFill>
                  <a:srgbClr val="9A5315"/>
                </a:solidFill>
              </a:rPr>
              <a:t> </a:t>
            </a:r>
            <a:r>
              <a:rPr lang="en-US" i="1" dirty="0" err="1">
                <a:solidFill>
                  <a:srgbClr val="9A5315"/>
                </a:solidFill>
              </a:rPr>
              <a:t>micro:bit</a:t>
            </a:r>
            <a:r>
              <a:rPr lang="en-US" dirty="0">
                <a:solidFill>
                  <a:srgbClr val="9A5315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9A531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A5315"/>
                </a:solidFill>
              </a:rPr>
              <a:t> </a:t>
            </a:r>
            <a:r>
              <a:rPr lang="en-US" dirty="0" err="1">
                <a:solidFill>
                  <a:srgbClr val="9A5315"/>
                </a:solidFill>
              </a:rPr>
              <a:t>postaviti</a:t>
            </a:r>
            <a:r>
              <a:rPr lang="en-US" dirty="0">
                <a:solidFill>
                  <a:srgbClr val="9A5315"/>
                </a:solidFill>
              </a:rPr>
              <a:t> </a:t>
            </a:r>
            <a:r>
              <a:rPr lang="en-US" dirty="0" err="1">
                <a:solidFill>
                  <a:srgbClr val="9A5315"/>
                </a:solidFill>
              </a:rPr>
              <a:t>uređaj</a:t>
            </a:r>
            <a:r>
              <a:rPr lang="en-US" dirty="0">
                <a:solidFill>
                  <a:srgbClr val="9A5315"/>
                </a:solidFill>
              </a:rPr>
              <a:t> </a:t>
            </a:r>
            <a:r>
              <a:rPr lang="en-US" dirty="0" err="1">
                <a:solidFill>
                  <a:srgbClr val="9A5315"/>
                </a:solidFill>
              </a:rPr>
              <a:t>na</a:t>
            </a:r>
            <a:r>
              <a:rPr lang="en-US" dirty="0">
                <a:solidFill>
                  <a:srgbClr val="9A5315"/>
                </a:solidFill>
              </a:rPr>
              <a:t> </a:t>
            </a:r>
            <a:r>
              <a:rPr lang="en-US" dirty="0" err="1">
                <a:solidFill>
                  <a:srgbClr val="9A5315"/>
                </a:solidFill>
              </a:rPr>
              <a:t>biljku</a:t>
            </a:r>
            <a:endParaRPr lang="en-US" dirty="0">
              <a:solidFill>
                <a:srgbClr val="9A5315"/>
              </a:solidFill>
            </a:endParaRPr>
          </a:p>
        </p:txBody>
      </p:sp>
      <p:pic>
        <p:nvPicPr>
          <p:cNvPr id="4" name="Picture 3" descr="WhatsApp Image 2017-05-22 at 12.50.1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222" y="1511152"/>
            <a:ext cx="4242419" cy="4496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509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141aba3b8f8cb7f331be6546df69db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8e4ef66d87525153bd8907774ed28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3374BC-E25E-4BAE-AD72-418F94B7FFDC}">
  <ds:schemaRefs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A8F2BFE-8BB5-4138-9232-B12804F47F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B2A3E7-B135-4E1F-BCE7-FDF1A00246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508</Words>
  <Application>Microsoft Office PowerPoint</Application>
  <PresentationFormat>Widescreen</PresentationFormat>
  <Paragraphs>101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Segoe Print</vt:lpstr>
      <vt:lpstr>Nature Illustration 16x9</vt:lpstr>
      <vt:lpstr>1_Nature Illustration 16x9</vt:lpstr>
      <vt:lpstr>Sustav za kontrolu parametara potrebnih za optimalan razvoj biljke</vt:lpstr>
      <vt:lpstr>Ključne riječi</vt:lpstr>
      <vt:lpstr>Cilj projekta</vt:lpstr>
      <vt:lpstr>Dijelovi projekta</vt:lpstr>
      <vt:lpstr>Sustav za kontrolu temperature zraka </vt:lpstr>
      <vt:lpstr>Sustav za kontrolu temperature zraka </vt:lpstr>
      <vt:lpstr>Sustav za kontrolu temperature zraka </vt:lpstr>
      <vt:lpstr>Sustav za kontrolu intenziteta svjetlosti </vt:lpstr>
      <vt:lpstr>Sustav za kontrolu intenziteta svjetlosti </vt:lpstr>
      <vt:lpstr>Sustav za kontrolu intenziteta svjetlosti </vt:lpstr>
      <vt:lpstr>Sustav za kontrolu vlažnosti tla </vt:lpstr>
      <vt:lpstr>Sustav za kontrolu vlažnosti tla </vt:lpstr>
      <vt:lpstr>Sustav za kontrolu vlažnosti tla </vt:lpstr>
      <vt:lpstr>Prijedlozi za unaprijeđenje projekta</vt:lpstr>
      <vt:lpstr>Literatura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Sustav za kontrolu parametara potrebnih za optimalan razvoj biljke</dc:title>
  <cp:revision>1</cp:revision>
  <dcterms:modified xsi:type="dcterms:W3CDTF">2017-05-30T19:08:07Z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