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69" r:id="rId3"/>
    <p:sldId id="270" r:id="rId4"/>
    <p:sldId id="257" r:id="rId5"/>
    <p:sldId id="266" r:id="rId6"/>
    <p:sldId id="267" r:id="rId7"/>
    <p:sldId id="258" r:id="rId8"/>
    <p:sldId id="259" r:id="rId9"/>
    <p:sldId id="260" r:id="rId10"/>
    <p:sldId id="282" r:id="rId11"/>
    <p:sldId id="271" r:id="rId12"/>
    <p:sldId id="272" r:id="rId13"/>
    <p:sldId id="280" r:id="rId14"/>
    <p:sldId id="273" r:id="rId15"/>
    <p:sldId id="261" r:id="rId16"/>
    <p:sldId id="262" r:id="rId17"/>
    <p:sldId id="274" r:id="rId18"/>
    <p:sldId id="281" r:id="rId19"/>
    <p:sldId id="283" r:id="rId20"/>
    <p:sldId id="284" r:id="rId21"/>
    <p:sldId id="263" r:id="rId22"/>
    <p:sldId id="264" r:id="rId23"/>
    <p:sldId id="265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44033-991F-42F6-B6FC-EA9766E88A0F}" type="datetimeFigureOut">
              <a:rPr lang="hr-HR" smtClean="0"/>
              <a:t>19.11.2025.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32DBF-EE11-4D9D-ACAA-7A54160574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40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32DBF-EE11-4D9D-ACAA-7A541605749C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1878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7BF4-878D-46B3-A40F-85514462A283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01D33-F5BD-47BD-828E-6F4BEDAFB859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9194-75A0-4D34-81E9-7124CC810841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2D55-CFD7-4925-8D0D-A635266B20F4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94E5-5409-4E22-AB9E-D26086D7B8F5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0952-9749-48BF-88F3-8ACCBB15BA77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E3D18-DFA7-4C65-8A6A-F89E1CE57D54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CF24-1BB3-49CB-8C0A-4946F50DF38C}" type="datetime1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603B-C07C-4B35-81F2-6E067B4BC740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ADC26-F223-412C-BC39-D0E4B1774B10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26C21-CA08-4193-A65F-3A1711BF591B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1CCBC-7F93-40B9-8B70-D9141F3E379C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block-micropython-api.readthedocs.io/en/latest/codey&amp;rocky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video" Target="https://www.youtube.com/embed/n9Yr-guo81s" TargetMode="External"/><Relationship Id="rId7" Type="http://schemas.openxmlformats.org/officeDocument/2006/relationships/image" Target="../media/image8.jpeg"/><Relationship Id="rId2" Type="http://schemas.openxmlformats.org/officeDocument/2006/relationships/video" Target="https://www.youtube.com/embed/gGU_qiFQtXs" TargetMode="External"/><Relationship Id="rId1" Type="http://schemas.openxmlformats.org/officeDocument/2006/relationships/video" Target="https://www.youtube.com/embed/ziVpqh9UXmI" TargetMode="External"/><Relationship Id="rId6" Type="http://schemas.openxmlformats.org/officeDocument/2006/relationships/image" Target="../media/image7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Učenje programiranja pomoću Codey Rockyja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Radionica</a:t>
            </a:r>
            <a:r>
              <a:rPr dirty="0"/>
              <a:t> za </a:t>
            </a:r>
            <a:r>
              <a:rPr dirty="0" err="1"/>
              <a:t>nastavnike</a:t>
            </a:r>
            <a:r>
              <a:rPr dirty="0"/>
              <a:t> </a:t>
            </a:r>
            <a:r>
              <a:rPr dirty="0" err="1"/>
              <a:t>informatike</a:t>
            </a:r>
            <a:endParaRPr dirty="0"/>
          </a:p>
          <a:p>
            <a:r>
              <a:rPr lang="hr-HR" dirty="0"/>
              <a:t>Goran Igaly</a:t>
            </a:r>
          </a:p>
          <a:p>
            <a:r>
              <a:rPr lang="hr-HR" dirty="0"/>
              <a:t>19. studenoga 2025.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5B34EB-C08D-4233-A172-2925E7E6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191BA-325F-4595-9129-B4770C32C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Povezivanje </a:t>
            </a:r>
            <a:r>
              <a:rPr lang="hr-HR" dirty="0" err="1"/>
              <a:t>Codeya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D0A97-F575-435B-928C-6F1989F70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Bluetooth (mobitel, računalo)</a:t>
            </a:r>
          </a:p>
          <a:p>
            <a:r>
              <a:rPr lang="hr-HR" dirty="0"/>
              <a:t>Serijska veza (računalo)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F0C7F-A90D-413F-B39C-2CB1418D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6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55374-2922-42CE-B492-CC827E2E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Aktivnost – Programiranje reakcije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6D1F4-936A-4D42-BEA9-1302F1DAB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i="1" dirty="0"/>
              <a:t>Kada pritisnem gumb A →</a:t>
            </a:r>
            <a:br>
              <a:rPr lang="hr-HR" b="1" i="1" dirty="0"/>
            </a:br>
            <a:r>
              <a:rPr lang="hr-HR" b="1" i="1" dirty="0"/>
              <a:t>   prikaži nasmiješeno lice i zasviraj ton</a:t>
            </a:r>
          </a:p>
          <a:p>
            <a:r>
              <a:rPr lang="hr-HR" dirty="0"/>
              <a:t>Otvoriti </a:t>
            </a:r>
            <a:r>
              <a:rPr lang="hr-HR" dirty="0" err="1"/>
              <a:t>mBlock</a:t>
            </a:r>
            <a:r>
              <a:rPr lang="hr-HR" dirty="0"/>
              <a:t> (na računalu) ili </a:t>
            </a:r>
            <a:r>
              <a:rPr lang="hr-HR" dirty="0" err="1"/>
              <a:t>Makeblock</a:t>
            </a:r>
            <a:r>
              <a:rPr lang="hr-HR" dirty="0"/>
              <a:t> (na mobitelu)</a:t>
            </a:r>
          </a:p>
          <a:p>
            <a:r>
              <a:rPr lang="hr-HR" dirty="0"/>
              <a:t>Odabrati blokove iz kategorije “Event”, “Display” i “</a:t>
            </a:r>
            <a:r>
              <a:rPr lang="hr-HR" dirty="0" err="1"/>
              <a:t>Sound</a:t>
            </a:r>
            <a:r>
              <a:rPr lang="hr-HR" dirty="0"/>
              <a:t>”</a:t>
            </a:r>
          </a:p>
          <a:p>
            <a:r>
              <a:rPr lang="hr-HR" dirty="0"/>
              <a:t>Pokrenuti i isprobati program</a:t>
            </a:r>
          </a:p>
          <a:p>
            <a:endParaRPr lang="hr-H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3EC39-4CD4-4176-8299-61B4A140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80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7426E-C57A-4B44-B330-F9A31A93E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Emocije i senzori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7A4A1-5800-4168-8713-84D927053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Ako je mračno</a:t>
            </a:r>
            <a:r>
              <a:rPr lang="hr-HR" dirty="0"/>
              <a:t> → </a:t>
            </a:r>
            <a:br>
              <a:rPr lang="hr-HR" dirty="0"/>
            </a:br>
            <a:r>
              <a:rPr lang="hr-HR" dirty="0"/>
              <a:t>     tužno lice</a:t>
            </a:r>
          </a:p>
          <a:p>
            <a:r>
              <a:rPr lang="hr-HR" b="1" dirty="0"/>
              <a:t>Ako pljesnem</a:t>
            </a:r>
            <a:r>
              <a:rPr lang="hr-HR" dirty="0"/>
              <a:t> → </a:t>
            </a:r>
            <a:br>
              <a:rPr lang="hr-HR" dirty="0"/>
            </a:br>
            <a:r>
              <a:rPr lang="hr-HR" dirty="0"/>
              <a:t>     </a:t>
            </a:r>
            <a:r>
              <a:rPr lang="hr-HR" dirty="0" err="1"/>
              <a:t>Codey</a:t>
            </a:r>
            <a:r>
              <a:rPr lang="hr-HR" dirty="0"/>
              <a:t> zasvira melodiju</a:t>
            </a:r>
          </a:p>
          <a:p>
            <a:r>
              <a:rPr lang="hr-HR" b="1" dirty="0"/>
              <a:t>Ako pritisnem gumb A </a:t>
            </a:r>
            <a:r>
              <a:rPr lang="hr-HR" dirty="0"/>
              <a:t>→ </a:t>
            </a:r>
            <a:br>
              <a:rPr lang="hr-HR" dirty="0"/>
            </a:br>
            <a:r>
              <a:rPr lang="hr-HR" dirty="0"/>
              <a:t>     promijeni boju svjetla</a:t>
            </a:r>
          </a:p>
          <a:p>
            <a:pPr marL="0" indent="0">
              <a:buNone/>
            </a:pPr>
            <a:br>
              <a:rPr lang="hr-HR" i="1" dirty="0"/>
            </a:br>
            <a:r>
              <a:rPr lang="en-US" i="1" dirty="0" err="1"/>
              <a:t>Cilj</a:t>
            </a:r>
            <a:r>
              <a:rPr lang="en-US" i="1" dirty="0"/>
              <a:t>: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senzora</a:t>
            </a:r>
            <a:r>
              <a:rPr lang="en-US" dirty="0"/>
              <a:t> (</a:t>
            </a:r>
            <a:r>
              <a:rPr lang="en-US" dirty="0" err="1"/>
              <a:t>ulaza</a:t>
            </a:r>
            <a:r>
              <a:rPr lang="en-US" dirty="0"/>
              <a:t>) i </a:t>
            </a:r>
            <a:r>
              <a:rPr lang="en-US" dirty="0" err="1"/>
              <a:t>izraza</a:t>
            </a:r>
            <a:r>
              <a:rPr lang="en-US" dirty="0"/>
              <a:t> (</a:t>
            </a:r>
            <a:r>
              <a:rPr lang="en-US" dirty="0" err="1"/>
              <a:t>izlaza</a:t>
            </a:r>
            <a:r>
              <a:rPr lang="en-US" dirty="0"/>
              <a:t>)</a:t>
            </a:r>
            <a:endParaRPr lang="hr-H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E6D008-6D65-4ADC-BBE7-461068FC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8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7CE94-EE3A-4824-91DD-547E2746C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Dodatne biblioteke (ekstenzije)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B8FC-94B0-4F77-B057-D97FCB41A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60400"/>
          </a:xfrm>
        </p:spPr>
        <p:txBody>
          <a:bodyPr/>
          <a:lstStyle/>
          <a:p>
            <a:r>
              <a:rPr lang="hr-HR" dirty="0" err="1"/>
              <a:t>Upload</a:t>
            </a:r>
            <a:r>
              <a:rPr lang="hr-HR" dirty="0"/>
              <a:t> Mode </a:t>
            </a:r>
            <a:r>
              <a:rPr lang="hr-HR" dirty="0" err="1"/>
              <a:t>Broadcast</a:t>
            </a:r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B5367-341F-496D-9F42-08F083F7E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991BCA-57A4-4338-89C2-6CDD03A5F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78" y="2373595"/>
            <a:ext cx="4294122" cy="21588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CCF7DE-E080-44D6-8533-401D635B2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050" y="4960480"/>
            <a:ext cx="4019550" cy="10557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6CB434-9D59-4BEA-BA93-BC44C536445D}"/>
              </a:ext>
            </a:extLst>
          </p:cNvPr>
          <p:cNvSpPr txBox="1"/>
          <p:nvPr/>
        </p:nvSpPr>
        <p:spPr>
          <a:xfrm>
            <a:off x="3619500" y="3673316"/>
            <a:ext cx="1174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err="1"/>
              <a:t>Codey</a:t>
            </a:r>
            <a:endParaRPr lang="hr-HR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1DB5A5-DDCE-42F6-A0FF-29FD353B9AF5}"/>
              </a:ext>
            </a:extLst>
          </p:cNvPr>
          <p:cNvSpPr txBox="1"/>
          <p:nvPr/>
        </p:nvSpPr>
        <p:spPr>
          <a:xfrm>
            <a:off x="6948422" y="4532407"/>
            <a:ext cx="1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Panda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39E53A-1398-4FE8-9A08-5FFE2E393889}"/>
              </a:ext>
            </a:extLst>
          </p:cNvPr>
          <p:cNvSpPr txBox="1"/>
          <p:nvPr/>
        </p:nvSpPr>
        <p:spPr>
          <a:xfrm>
            <a:off x="5835584" y="2291624"/>
            <a:ext cx="2521016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sz="2800" dirty="0"/>
              <a:t>Kontroliranje zbivanja na ekranu pomoću </a:t>
            </a:r>
            <a:r>
              <a:rPr lang="hr-HR" sz="2800" dirty="0" err="1"/>
              <a:t>Codeya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69117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4A50-41C7-4E0C-B41E-F0DFFB2E1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>
                <a:solidFill>
                  <a:schemeClr val="bg2">
                    <a:lumMod val="75000"/>
                  </a:schemeClr>
                </a:solidFill>
              </a:rPr>
              <a:t>Codey</a:t>
            </a: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 + Rocky + Neuron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05D0-ACEE-4ECF-8EE5-2383DBD9D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Spajanje </a:t>
            </a:r>
            <a:r>
              <a:rPr lang="hr-HR" dirty="0" err="1">
                <a:solidFill>
                  <a:schemeClr val="bg2">
                    <a:lumMod val="75000"/>
                  </a:schemeClr>
                </a:solidFill>
              </a:rPr>
              <a:t>Codeyja</a:t>
            </a: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 na </a:t>
            </a:r>
            <a:r>
              <a:rPr lang="hr-HR" dirty="0" err="1">
                <a:solidFill>
                  <a:schemeClr val="bg2">
                    <a:lumMod val="75000"/>
                  </a:schemeClr>
                </a:solidFill>
              </a:rPr>
              <a:t>Rockyja</a:t>
            </a: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 → dodavanje motora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Povezivanje Neuron senzora (npr. udaljenost, temperatura)</a:t>
            </a:r>
          </a:p>
          <a:p>
            <a:pPr marL="0" indent="0">
              <a:buNone/>
            </a:pPr>
            <a:br>
              <a:rPr lang="hr-HR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hr-HR" dirty="0">
                <a:solidFill>
                  <a:schemeClr val="bg2">
                    <a:lumMod val="75000"/>
                  </a:schemeClr>
                </a:solidFill>
              </a:rPr>
              <a:t>Primjer programa:</a:t>
            </a:r>
          </a:p>
          <a:p>
            <a:r>
              <a:rPr lang="hr-HR" b="1" i="1" dirty="0">
                <a:solidFill>
                  <a:schemeClr val="bg2">
                    <a:lumMod val="75000"/>
                  </a:schemeClr>
                </a:solidFill>
              </a:rPr>
              <a:t>Ako senzor udaljenosti &lt; 10 cm</a:t>
            </a:r>
            <a:r>
              <a:rPr lang="hr-HR" i="1" dirty="0">
                <a:solidFill>
                  <a:schemeClr val="bg2">
                    <a:lumMod val="75000"/>
                  </a:schemeClr>
                </a:solidFill>
              </a:rPr>
              <a:t> → </a:t>
            </a:r>
            <a:br>
              <a:rPr lang="hr-HR" i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hr-HR" i="1" dirty="0">
                <a:solidFill>
                  <a:schemeClr val="bg2">
                    <a:lumMod val="75000"/>
                  </a:schemeClr>
                </a:solidFill>
              </a:rPr>
              <a:t>     zaustavi i prikaži “!”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3192D-4AFD-4182-9B6A-856CC618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01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Programiranje u Pythonu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7400" cy="4525963"/>
          </a:xfrm>
        </p:spPr>
        <p:txBody>
          <a:bodyPr/>
          <a:lstStyle/>
          <a:p>
            <a:r>
              <a:rPr dirty="0" err="1"/>
              <a:t>mBlock</a:t>
            </a:r>
            <a:r>
              <a:rPr dirty="0"/>
              <a:t> </a:t>
            </a:r>
            <a:r>
              <a:rPr dirty="0" err="1"/>
              <a:t>omogućuje</a:t>
            </a:r>
            <a:r>
              <a:rPr dirty="0"/>
              <a:t> </a:t>
            </a:r>
            <a:r>
              <a:rPr lang="hr-HR" dirty="0"/>
              <a:t>postupni</a:t>
            </a:r>
            <a:r>
              <a:rPr dirty="0"/>
              <a:t> </a:t>
            </a:r>
            <a:r>
              <a:rPr dirty="0" err="1"/>
              <a:t>prijelaz</a:t>
            </a:r>
            <a:r>
              <a:rPr dirty="0"/>
              <a:t> </a:t>
            </a:r>
            <a:r>
              <a:rPr dirty="0" err="1"/>
              <a:t>iz</a:t>
            </a:r>
            <a:r>
              <a:rPr dirty="0"/>
              <a:t> </a:t>
            </a:r>
            <a:r>
              <a:rPr dirty="0" err="1"/>
              <a:t>blokov</a:t>
            </a:r>
            <a:r>
              <a:rPr lang="hr-HR" dirty="0" err="1"/>
              <a:t>skog</a:t>
            </a:r>
            <a:r>
              <a:rPr lang="hr-HR" dirty="0"/>
              <a:t> u </a:t>
            </a:r>
            <a:r>
              <a:rPr lang="hr-HR" dirty="0" err="1"/>
              <a:t>tektualno</a:t>
            </a:r>
            <a:r>
              <a:rPr lang="hr-HR" dirty="0"/>
              <a:t> programiranje (</a:t>
            </a:r>
            <a:r>
              <a:rPr dirty="0"/>
              <a:t>Python</a:t>
            </a:r>
            <a:r>
              <a:rPr lang="hr-HR" dirty="0"/>
              <a:t>)</a:t>
            </a:r>
            <a:endParaRPr dirty="0"/>
          </a:p>
          <a:p>
            <a:r>
              <a:rPr dirty="0" err="1"/>
              <a:t>Učenici</a:t>
            </a:r>
            <a:r>
              <a:rPr dirty="0"/>
              <a:t> </a:t>
            </a:r>
            <a:r>
              <a:rPr dirty="0" err="1"/>
              <a:t>mogu</a:t>
            </a:r>
            <a:r>
              <a:rPr dirty="0"/>
              <a:t> </a:t>
            </a:r>
            <a:r>
              <a:rPr dirty="0" err="1"/>
              <a:t>vidjeti</a:t>
            </a:r>
            <a:r>
              <a:rPr dirty="0"/>
              <a:t> </a:t>
            </a:r>
            <a:r>
              <a:rPr dirty="0" err="1"/>
              <a:t>stvarni</a:t>
            </a:r>
            <a:r>
              <a:rPr dirty="0"/>
              <a:t> </a:t>
            </a:r>
            <a:r>
              <a:rPr dirty="0" err="1"/>
              <a:t>kod</a:t>
            </a:r>
            <a:r>
              <a:rPr dirty="0"/>
              <a:t> i </a:t>
            </a:r>
            <a:r>
              <a:rPr dirty="0" err="1"/>
              <a:t>učiti</a:t>
            </a:r>
            <a:r>
              <a:rPr dirty="0"/>
              <a:t> </a:t>
            </a:r>
            <a:r>
              <a:rPr dirty="0" err="1"/>
              <a:t>sintaksu</a:t>
            </a:r>
            <a:endParaRPr dirty="0"/>
          </a:p>
          <a:p>
            <a:r>
              <a:rPr dirty="0"/>
              <a:t>Python </a:t>
            </a:r>
            <a:r>
              <a:rPr dirty="0" err="1"/>
              <a:t>programiranje</a:t>
            </a:r>
            <a:r>
              <a:rPr dirty="0"/>
              <a:t> </a:t>
            </a:r>
            <a:r>
              <a:rPr dirty="0" err="1"/>
              <a:t>omogućuje</a:t>
            </a:r>
            <a:r>
              <a:rPr dirty="0"/>
              <a:t> </a:t>
            </a:r>
            <a:r>
              <a:rPr dirty="0" err="1"/>
              <a:t>veću</a:t>
            </a:r>
            <a:r>
              <a:rPr dirty="0"/>
              <a:t> </a:t>
            </a:r>
            <a:r>
              <a:rPr dirty="0" err="1"/>
              <a:t>slobodu</a:t>
            </a:r>
            <a:r>
              <a:rPr dirty="0"/>
              <a:t> i </a:t>
            </a:r>
            <a:r>
              <a:rPr lang="hr-HR" dirty="0"/>
              <a:t>složenije projekte</a:t>
            </a:r>
            <a:endParaRPr dirty="0"/>
          </a:p>
          <a:p>
            <a:r>
              <a:rPr lang="hr-HR" b="1" dirty="0"/>
              <a:t>NIJE</a:t>
            </a:r>
            <a:r>
              <a:rPr lang="hr-HR" dirty="0"/>
              <a:t> pravi </a:t>
            </a:r>
            <a:r>
              <a:rPr lang="hr-HR" dirty="0" err="1"/>
              <a:t>MicroPython</a:t>
            </a:r>
            <a:r>
              <a:rPr lang="hr-HR" dirty="0"/>
              <a:t>! (vidi kasnije)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3BDE9-8DF1-42F4-AC58-34B9F46F2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Primjeri</a:t>
            </a:r>
            <a:r>
              <a:rPr dirty="0"/>
              <a:t> i </a:t>
            </a:r>
            <a:r>
              <a:rPr dirty="0" err="1"/>
              <a:t>aktivnosti</a:t>
            </a:r>
            <a:r>
              <a:rPr dirty="0"/>
              <a:t> u </a:t>
            </a:r>
            <a:r>
              <a:rPr dirty="0" err="1"/>
              <a:t>Pythonu</a:t>
            </a:r>
            <a:br>
              <a:rPr lang="hr-HR" dirty="0"/>
            </a:br>
            <a:r>
              <a:rPr lang="hr-HR" dirty="0">
                <a:solidFill>
                  <a:schemeClr val="bg2">
                    <a:lumMod val="50000"/>
                  </a:schemeClr>
                </a:solidFill>
              </a:rPr>
              <a:t>(nećemo raditi na radionici)</a:t>
            </a: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dirty="0" err="1"/>
              <a:t>Ispis</a:t>
            </a:r>
            <a:r>
              <a:rPr dirty="0"/>
              <a:t> </a:t>
            </a:r>
            <a:r>
              <a:rPr dirty="0" err="1"/>
              <a:t>poruke</a:t>
            </a:r>
            <a:r>
              <a:rPr dirty="0"/>
              <a:t> na </a:t>
            </a:r>
            <a:r>
              <a:rPr dirty="0" err="1"/>
              <a:t>zaslonu</a:t>
            </a:r>
            <a:r>
              <a:rPr dirty="0"/>
              <a:t> (print, </a:t>
            </a:r>
            <a:r>
              <a:rPr dirty="0" err="1"/>
              <a:t>display.show</a:t>
            </a:r>
            <a:r>
              <a:rPr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dirty="0" err="1"/>
              <a:t>Čitanje</a:t>
            </a:r>
            <a:r>
              <a:rPr dirty="0"/>
              <a:t> </a:t>
            </a:r>
            <a:r>
              <a:rPr dirty="0" err="1"/>
              <a:t>senzora</a:t>
            </a:r>
            <a:r>
              <a:rPr dirty="0"/>
              <a:t> i </a:t>
            </a:r>
            <a:r>
              <a:rPr dirty="0" err="1"/>
              <a:t>ispis</a:t>
            </a:r>
            <a:r>
              <a:rPr dirty="0"/>
              <a:t> u </a:t>
            </a:r>
            <a:r>
              <a:rPr dirty="0" err="1"/>
              <a:t>konzoli</a:t>
            </a:r>
            <a:endParaRPr dirty="0"/>
          </a:p>
          <a:p>
            <a:pPr marL="514350" indent="-514350">
              <a:buFont typeface="+mj-lt"/>
              <a:buAutoNum type="arabicPeriod"/>
            </a:pPr>
            <a:r>
              <a:rPr dirty="0"/>
              <a:t>If/else </a:t>
            </a:r>
            <a:r>
              <a:rPr dirty="0" err="1"/>
              <a:t>logika</a:t>
            </a:r>
            <a:r>
              <a:rPr dirty="0"/>
              <a:t> – </a:t>
            </a:r>
            <a:r>
              <a:rPr dirty="0" err="1"/>
              <a:t>reagiranje</a:t>
            </a:r>
            <a:r>
              <a:rPr dirty="0"/>
              <a:t> na </a:t>
            </a:r>
            <a:r>
              <a:rPr dirty="0" err="1"/>
              <a:t>pritisak</a:t>
            </a:r>
            <a:r>
              <a:rPr dirty="0"/>
              <a:t> </a:t>
            </a:r>
            <a:r>
              <a:rPr dirty="0" err="1"/>
              <a:t>gumba</a:t>
            </a:r>
            <a:endParaRPr dirty="0"/>
          </a:p>
          <a:p>
            <a:pPr marL="514350" indent="-514350">
              <a:buFont typeface="+mj-lt"/>
              <a:buAutoNum type="arabicPeriod"/>
            </a:pPr>
            <a:r>
              <a:rPr dirty="0"/>
              <a:t>Mini </a:t>
            </a:r>
            <a:r>
              <a:rPr dirty="0" err="1"/>
              <a:t>projekt</a:t>
            </a:r>
            <a:r>
              <a:rPr dirty="0"/>
              <a:t>: </a:t>
            </a:r>
            <a:r>
              <a:rPr dirty="0" err="1"/>
              <a:t>Igra</a:t>
            </a:r>
            <a:r>
              <a:rPr dirty="0"/>
              <a:t> </a:t>
            </a:r>
            <a:r>
              <a:rPr dirty="0" err="1"/>
              <a:t>brzine</a:t>
            </a:r>
            <a:r>
              <a:rPr dirty="0"/>
              <a:t> </a:t>
            </a:r>
            <a:r>
              <a:rPr dirty="0" err="1"/>
              <a:t>reakcije</a:t>
            </a:r>
            <a:endParaRPr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AD2F2-1150-4E58-BBB6-6B72FA75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1A4F3-D2AC-4DBB-8DAF-3EAD765E0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Python</a:t>
            </a:r>
            <a:r>
              <a:rPr lang="hr-HR" dirty="0"/>
              <a:t> API for </a:t>
            </a:r>
            <a:r>
              <a:rPr lang="hr-HR" dirty="0" err="1"/>
              <a:t>Codey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68CA6-2780-411C-94B1-12FF8D3C5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>
                <a:hlinkClick r:id="rId2"/>
              </a:rPr>
              <a:t>https://makeblock-micropython-api.readthedocs.io/en/latest/codey&amp;rocky/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import </a:t>
            </a:r>
            <a:r>
              <a:rPr lang="hr-HR" b="1" dirty="0" err="1"/>
              <a:t>codey</a:t>
            </a:r>
            <a:br>
              <a:rPr lang="hr-HR" b="1" dirty="0"/>
            </a:br>
            <a:br>
              <a:rPr lang="hr-HR" b="1" dirty="0"/>
            </a:br>
            <a:r>
              <a:rPr lang="hr-HR" dirty="0"/>
              <a:t>u </a:t>
            </a:r>
            <a:r>
              <a:rPr lang="hr-HR" dirty="0" err="1"/>
              <a:t>Thonnyju</a:t>
            </a:r>
            <a:r>
              <a:rPr lang="hr-HR" dirty="0"/>
              <a:t> ne bi radilo, jer </a:t>
            </a:r>
            <a:r>
              <a:rPr lang="hr-HR" b="1" dirty="0" err="1"/>
              <a:t>codey</a:t>
            </a:r>
            <a:r>
              <a:rPr lang="hr-HR" dirty="0"/>
              <a:t> nije prava .</a:t>
            </a:r>
            <a:r>
              <a:rPr lang="hr-HR" dirty="0" err="1"/>
              <a:t>py</a:t>
            </a:r>
            <a:r>
              <a:rPr lang="hr-HR" dirty="0"/>
              <a:t> datoteka, nego ugrađeni API u </a:t>
            </a:r>
            <a:r>
              <a:rPr lang="hr-HR" dirty="0" err="1"/>
              <a:t>mBlocku</a:t>
            </a:r>
            <a:r>
              <a:rPr lang="hr-HR" dirty="0"/>
              <a:t> koji komunicira preko serijskog sučelja i radi samo ako je </a:t>
            </a:r>
            <a:r>
              <a:rPr lang="hr-HR" dirty="0" err="1"/>
              <a:t>firmware</a:t>
            </a:r>
            <a:r>
              <a:rPr lang="hr-HR" dirty="0"/>
              <a:t> u </a:t>
            </a:r>
            <a:r>
              <a:rPr lang="hr-HR" dirty="0" err="1"/>
              <a:t>Codeyu</a:t>
            </a:r>
            <a:r>
              <a:rPr lang="hr-HR" dirty="0"/>
              <a:t> </a:t>
            </a:r>
            <a:r>
              <a:rPr lang="hr-HR" b="1" dirty="0" err="1"/>
              <a:t>Makeblock</a:t>
            </a:r>
            <a:r>
              <a:rPr lang="hr-HR" b="1" dirty="0"/>
              <a:t> </a:t>
            </a:r>
            <a:r>
              <a:rPr lang="hr-HR" b="1" dirty="0" err="1"/>
              <a:t>interpreter</a:t>
            </a:r>
            <a:r>
              <a:rPr lang="hr-HR" dirty="0"/>
              <a:t> (a ne </a:t>
            </a:r>
            <a:r>
              <a:rPr lang="hr-HR" dirty="0" err="1"/>
              <a:t>MicroPython</a:t>
            </a:r>
            <a:r>
              <a:rPr lang="hr-HR" dirty="0"/>
              <a:t> REPL).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Drugim riječima, </a:t>
            </a:r>
            <a:r>
              <a:rPr lang="hr-HR" b="1" dirty="0" err="1"/>
              <a:t>Python</a:t>
            </a:r>
            <a:r>
              <a:rPr lang="hr-HR" b="1" dirty="0"/>
              <a:t> API for </a:t>
            </a:r>
            <a:r>
              <a:rPr lang="hr-HR" b="1" dirty="0" err="1"/>
              <a:t>Codey</a:t>
            </a:r>
            <a:r>
              <a:rPr lang="hr-HR" dirty="0"/>
              <a:t> je </a:t>
            </a:r>
            <a:r>
              <a:rPr lang="hr-HR" b="1" dirty="0">
                <a:solidFill>
                  <a:srgbClr val="FF0000"/>
                </a:solidFill>
              </a:rPr>
              <a:t>API definiran unutar </a:t>
            </a:r>
            <a:r>
              <a:rPr lang="hr-HR" b="1" dirty="0" err="1">
                <a:solidFill>
                  <a:srgbClr val="FF0000"/>
                </a:solidFill>
              </a:rPr>
              <a:t>mBlocka</a:t>
            </a:r>
            <a:r>
              <a:rPr lang="hr-HR" dirty="0"/>
              <a:t>, a ne u </a:t>
            </a:r>
            <a:r>
              <a:rPr lang="hr-HR" dirty="0" err="1"/>
              <a:t>firmwareu</a:t>
            </a:r>
            <a:r>
              <a:rPr lang="hr-HR" dirty="0"/>
              <a:t> koji se može proširivati.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C3C9AD-2846-4CEE-A4CF-DB937E96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27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3BA3E-94C1-414B-A0AA-82880B15B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35201"/>
            <a:ext cx="8229600" cy="4508499"/>
          </a:xfrm>
        </p:spPr>
        <p:txBody>
          <a:bodyPr>
            <a:normAutofit/>
          </a:bodyPr>
          <a:lstStyle/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 event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CC99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hr-HR" sz="2400" dirty="0" err="1">
                <a:solidFill>
                  <a:srgbClr val="CC99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button_a_pressed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on_button_a_pressed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</a:t>
            </a:r>
            <a:r>
              <a:rPr lang="hr-HR" sz="24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set_pixel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93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1425"/>
              </a:lnSpc>
              <a:spcAft>
                <a:spcPts val="0"/>
              </a:spcAft>
              <a:buNone/>
            </a:pP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r-HR" sz="24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4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4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r>
              <a:rPr lang="hr-HR" sz="24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hr-HR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DF544-9779-4960-BDDA-7D00F7A7C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5879E24-9FF5-4798-84D2-10723F45B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7801"/>
            <a:ext cx="8229600" cy="1143000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AD979C-1A79-4C76-9FA3-A826668CF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323" y="20637"/>
            <a:ext cx="4402439" cy="409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8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27387-A762-4A15-86C4-28CB5D098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73A384-EDBC-4331-87A8-700BA928E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963" y="165811"/>
            <a:ext cx="7100887" cy="660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DFFB1-C006-42BD-8EDA-0A5981473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 planu za danas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3559-310F-47C0-A995-D8A1D5FE2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Upoznati osnovne funkcionalnosti </a:t>
            </a:r>
            <a:r>
              <a:rPr lang="hr-HR" dirty="0" err="1"/>
              <a:t>Codeyja</a:t>
            </a:r>
            <a:endParaRPr lang="hr-HR" dirty="0"/>
          </a:p>
          <a:p>
            <a:r>
              <a:rPr lang="hr-HR" dirty="0"/>
              <a:t>Razumjeti razliku </a:t>
            </a:r>
            <a:r>
              <a:rPr lang="hr-HR" dirty="0" err="1"/>
              <a:t>Codey</a:t>
            </a:r>
            <a:r>
              <a:rPr lang="hr-HR" dirty="0"/>
              <a:t> ↔ Rocky</a:t>
            </a:r>
            <a:r>
              <a:rPr lang="hr-HR" dirty="0">
                <a:solidFill>
                  <a:schemeClr val="bg2">
                    <a:lumMod val="90000"/>
                  </a:schemeClr>
                </a:solidFill>
              </a:rPr>
              <a:t> (Neuron)</a:t>
            </a:r>
          </a:p>
          <a:p>
            <a:r>
              <a:rPr lang="hr-HR" dirty="0"/>
              <a:t>Isprobati senzore, prikaz i zvuk</a:t>
            </a:r>
          </a:p>
          <a:p>
            <a:r>
              <a:rPr lang="hr-HR" dirty="0"/>
              <a:t>Upoznati okruženja </a:t>
            </a:r>
            <a:r>
              <a:rPr lang="hr-HR" dirty="0" err="1"/>
              <a:t>Makeblock</a:t>
            </a:r>
            <a:r>
              <a:rPr lang="hr-HR" dirty="0"/>
              <a:t> i </a:t>
            </a:r>
            <a:r>
              <a:rPr lang="hr-HR" dirty="0" err="1"/>
              <a:t>mBlock</a:t>
            </a:r>
            <a:endParaRPr lang="hr-HR" dirty="0"/>
          </a:p>
          <a:p>
            <a:r>
              <a:rPr lang="hr-HR" dirty="0"/>
              <a:t>Neke ideje za primjenu u nastavi</a:t>
            </a:r>
          </a:p>
          <a:p>
            <a:r>
              <a:rPr lang="hr-HR" dirty="0"/>
              <a:t>Bonus </a:t>
            </a:r>
            <a:r>
              <a:rPr lang="hr-HR" dirty="0">
                <a:sym typeface="Wingdings" panose="05000000000000000000" pitchFamily="2" charset="2"/>
              </a:rPr>
              <a:t>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75867-4E2A-4F2F-84DC-1D67E40B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18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B76851-8B7C-49CC-804E-5C99AD52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0307C-D0DD-47DC-A3E6-9F85F5193D06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144001" cy="67437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 event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CC99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hr-HR" sz="2900" dirty="0" err="1">
                <a:solidFill>
                  <a:srgbClr val="CC99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button_a_pressed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on_button_a_pressed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</a:t>
            </a:r>
            <a:r>
              <a:rPr lang="hr-HR" sz="2900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9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set_pixel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 err="1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codey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led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93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r-HR" sz="29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sz="2900" dirty="0" err="1">
                <a:solidFill>
                  <a:srgbClr val="005CC5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900" dirty="0">
                <a:solidFill>
                  <a:srgbClr val="098658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r>
              <a:rPr lang="hr-HR" sz="29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Font typeface="Arial"/>
              <a:buNone/>
            </a:pPr>
            <a:endParaRPr lang="hr-HR" sz="2700" dirty="0"/>
          </a:p>
        </p:txBody>
      </p:sp>
    </p:spTree>
    <p:extLst>
      <p:ext uri="{BB962C8B-B14F-4D97-AF65-F5344CB8AC3E}">
        <p14:creationId xmlns:p14="http://schemas.microsoft.com/office/powerpoint/2010/main" val="3432565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Veza s </a:t>
            </a:r>
            <a:r>
              <a:rPr dirty="0" err="1"/>
              <a:t>kurikulum</a:t>
            </a:r>
            <a:r>
              <a:rPr lang="hr-HR" dirty="0"/>
              <a:t>om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Pogodno</a:t>
            </a:r>
            <a:r>
              <a:rPr dirty="0"/>
              <a:t> za </a:t>
            </a:r>
            <a:r>
              <a:rPr dirty="0" err="1"/>
              <a:t>učenike</a:t>
            </a:r>
            <a:r>
              <a:rPr dirty="0"/>
              <a:t> od 5. </a:t>
            </a:r>
            <a:r>
              <a:rPr dirty="0" err="1"/>
              <a:t>razreda</a:t>
            </a:r>
            <a:r>
              <a:rPr dirty="0"/>
              <a:t> </a:t>
            </a:r>
            <a:r>
              <a:rPr dirty="0" err="1"/>
              <a:t>osnovne</a:t>
            </a:r>
            <a:r>
              <a:rPr dirty="0"/>
              <a:t> do 2. </a:t>
            </a:r>
            <a:r>
              <a:rPr dirty="0" err="1"/>
              <a:t>razreda</a:t>
            </a:r>
            <a:r>
              <a:rPr dirty="0"/>
              <a:t> </a:t>
            </a:r>
            <a:r>
              <a:rPr dirty="0" err="1"/>
              <a:t>srednje</a:t>
            </a:r>
            <a:r>
              <a:rPr dirty="0"/>
              <a:t> </a:t>
            </a:r>
            <a:r>
              <a:rPr dirty="0" err="1"/>
              <a:t>škole</a:t>
            </a:r>
            <a:r>
              <a:rPr lang="hr-HR" dirty="0"/>
              <a:t> (tako kaže </a:t>
            </a:r>
            <a:r>
              <a:rPr lang="hr-HR" dirty="0" err="1"/>
              <a:t>ChatGPT</a:t>
            </a:r>
            <a:r>
              <a:rPr lang="hr-HR" dirty="0"/>
              <a:t> – može se koristiti i ranije i kasnije ako si zadamo jednostavniji i složeniji zadatak!)</a:t>
            </a:r>
            <a:endParaRPr dirty="0"/>
          </a:p>
          <a:p>
            <a:r>
              <a:rPr dirty="0" err="1"/>
              <a:t>Povezuje</a:t>
            </a:r>
            <a:r>
              <a:rPr dirty="0"/>
              <a:t> se s </a:t>
            </a:r>
            <a:r>
              <a:rPr dirty="0" err="1"/>
              <a:t>ishodima</a:t>
            </a:r>
            <a:r>
              <a:rPr dirty="0"/>
              <a:t>: </a:t>
            </a:r>
            <a:r>
              <a:rPr dirty="0" err="1"/>
              <a:t>algoritamsko</a:t>
            </a:r>
            <a:r>
              <a:rPr dirty="0"/>
              <a:t> </a:t>
            </a:r>
            <a:r>
              <a:rPr dirty="0" err="1"/>
              <a:t>razmišljanje</a:t>
            </a:r>
            <a:r>
              <a:rPr dirty="0"/>
              <a:t>, </a:t>
            </a:r>
            <a:r>
              <a:rPr dirty="0" err="1"/>
              <a:t>rješavanje</a:t>
            </a:r>
            <a:r>
              <a:rPr dirty="0"/>
              <a:t> </a:t>
            </a:r>
            <a:r>
              <a:rPr dirty="0" err="1"/>
              <a:t>problema</a:t>
            </a:r>
            <a:r>
              <a:rPr dirty="0"/>
              <a:t>, </a:t>
            </a:r>
            <a:r>
              <a:rPr dirty="0" err="1"/>
              <a:t>kreativnost</a:t>
            </a:r>
            <a:endParaRPr dirty="0"/>
          </a:p>
          <a:p>
            <a:r>
              <a:rPr dirty="0" err="1"/>
              <a:t>Poticanje</a:t>
            </a:r>
            <a:r>
              <a:rPr dirty="0"/>
              <a:t> </a:t>
            </a:r>
            <a:r>
              <a:rPr dirty="0" err="1"/>
              <a:t>timskog</a:t>
            </a:r>
            <a:r>
              <a:rPr dirty="0"/>
              <a:t> </a:t>
            </a:r>
            <a:r>
              <a:rPr dirty="0" err="1"/>
              <a:t>rada</a:t>
            </a:r>
            <a:r>
              <a:rPr dirty="0"/>
              <a:t> i </a:t>
            </a:r>
            <a:r>
              <a:rPr dirty="0" err="1"/>
              <a:t>projektne</a:t>
            </a:r>
            <a:r>
              <a:rPr dirty="0"/>
              <a:t> </a:t>
            </a:r>
            <a:r>
              <a:rPr dirty="0" err="1"/>
              <a:t>nastave</a:t>
            </a:r>
            <a:endParaRPr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E9822-D506-4F30-A2FB-9A279E6E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Ideje za projekte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Pametna</a:t>
            </a:r>
            <a:r>
              <a:rPr dirty="0"/>
              <a:t> </a:t>
            </a:r>
            <a:r>
              <a:rPr dirty="0" err="1"/>
              <a:t>lampa</a:t>
            </a:r>
            <a:r>
              <a:rPr dirty="0"/>
              <a:t> (</a:t>
            </a:r>
            <a:r>
              <a:rPr dirty="0" err="1"/>
              <a:t>svjetlo</a:t>
            </a:r>
            <a:r>
              <a:rPr dirty="0"/>
              <a:t> </a:t>
            </a:r>
            <a:r>
              <a:rPr dirty="0" err="1"/>
              <a:t>ovisno</a:t>
            </a:r>
            <a:r>
              <a:rPr dirty="0"/>
              <a:t> o </a:t>
            </a:r>
            <a:r>
              <a:rPr dirty="0" err="1"/>
              <a:t>uvjetima</a:t>
            </a:r>
            <a:r>
              <a:rPr dirty="0"/>
              <a:t>)</a:t>
            </a:r>
          </a:p>
          <a:p>
            <a:r>
              <a:rPr dirty="0"/>
              <a:t>Mini </a:t>
            </a:r>
            <a:r>
              <a:rPr dirty="0" err="1"/>
              <a:t>mjerni</a:t>
            </a:r>
            <a:r>
              <a:rPr dirty="0"/>
              <a:t> </a:t>
            </a:r>
            <a:r>
              <a:rPr dirty="0" err="1"/>
              <a:t>uređaj</a:t>
            </a:r>
            <a:r>
              <a:rPr dirty="0"/>
              <a:t> (</a:t>
            </a:r>
            <a:r>
              <a:rPr dirty="0" err="1"/>
              <a:t>temperatura</a:t>
            </a:r>
            <a:r>
              <a:rPr dirty="0"/>
              <a:t>, </a:t>
            </a:r>
            <a:r>
              <a:rPr dirty="0" err="1"/>
              <a:t>buka</a:t>
            </a:r>
            <a:r>
              <a:rPr dirty="0"/>
              <a:t>)</a:t>
            </a:r>
          </a:p>
          <a:p>
            <a:r>
              <a:rPr dirty="0" err="1"/>
              <a:t>Igra</a:t>
            </a:r>
            <a:r>
              <a:rPr dirty="0"/>
              <a:t> </a:t>
            </a:r>
            <a:r>
              <a:rPr dirty="0" err="1"/>
              <a:t>pamćenja</a:t>
            </a:r>
            <a:r>
              <a:rPr dirty="0"/>
              <a:t> </a:t>
            </a:r>
            <a:r>
              <a:rPr dirty="0" err="1"/>
              <a:t>ili</a:t>
            </a:r>
            <a:r>
              <a:rPr dirty="0"/>
              <a:t> </a:t>
            </a:r>
            <a:r>
              <a:rPr dirty="0" err="1"/>
              <a:t>reakcije</a:t>
            </a:r>
            <a:endParaRPr dirty="0"/>
          </a:p>
          <a:p>
            <a:r>
              <a:rPr dirty="0"/>
              <a:t>Robot </a:t>
            </a:r>
            <a:r>
              <a:rPr dirty="0" err="1"/>
              <a:t>koji</a:t>
            </a:r>
            <a:r>
              <a:rPr dirty="0"/>
              <a:t> </a:t>
            </a:r>
            <a:r>
              <a:rPr dirty="0" err="1"/>
              <a:t>reagira</a:t>
            </a:r>
            <a:r>
              <a:rPr dirty="0"/>
              <a:t> na </a:t>
            </a:r>
            <a:r>
              <a:rPr dirty="0" err="1"/>
              <a:t>emocije</a:t>
            </a:r>
            <a:r>
              <a:rPr dirty="0"/>
              <a:t> </a:t>
            </a:r>
            <a:r>
              <a:rPr dirty="0" err="1"/>
              <a:t>korisnika</a:t>
            </a:r>
            <a:endParaRPr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F5B13-5807-44FA-AA7C-AD1A449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Uskoro je kraj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Codey Rocky </a:t>
            </a:r>
            <a:r>
              <a:rPr dirty="0" err="1"/>
              <a:t>omogućuje</a:t>
            </a:r>
            <a:r>
              <a:rPr dirty="0"/>
              <a:t> </a:t>
            </a:r>
            <a:r>
              <a:rPr lang="hr-HR" dirty="0"/>
              <a:t>prirodni</a:t>
            </a:r>
            <a:r>
              <a:rPr dirty="0"/>
              <a:t> </a:t>
            </a:r>
            <a:r>
              <a:rPr dirty="0" err="1"/>
              <a:t>prijelaz</a:t>
            </a:r>
            <a:r>
              <a:rPr dirty="0"/>
              <a:t> </a:t>
            </a:r>
            <a:r>
              <a:rPr lang="hr-HR" dirty="0"/>
              <a:t>s</a:t>
            </a:r>
            <a:r>
              <a:rPr dirty="0"/>
              <a:t> </a:t>
            </a:r>
            <a:r>
              <a:rPr dirty="0" err="1"/>
              <a:t>blokovskog</a:t>
            </a:r>
            <a:r>
              <a:rPr dirty="0"/>
              <a:t> </a:t>
            </a:r>
            <a:r>
              <a:rPr lang="hr-HR" dirty="0"/>
              <a:t>na</a:t>
            </a:r>
            <a:r>
              <a:rPr dirty="0"/>
              <a:t> </a:t>
            </a:r>
            <a:r>
              <a:rPr dirty="0" err="1"/>
              <a:t>tekstualno</a:t>
            </a:r>
            <a:r>
              <a:rPr dirty="0"/>
              <a:t> </a:t>
            </a:r>
            <a:r>
              <a:rPr dirty="0" err="1"/>
              <a:t>programiranj</a:t>
            </a:r>
            <a:r>
              <a:rPr lang="hr-HR" dirty="0"/>
              <a:t>e</a:t>
            </a:r>
            <a:endParaRPr dirty="0"/>
          </a:p>
          <a:p>
            <a:r>
              <a:rPr dirty="0" err="1"/>
              <a:t>Praktičan</a:t>
            </a:r>
            <a:r>
              <a:rPr dirty="0"/>
              <a:t>, </a:t>
            </a:r>
            <a:r>
              <a:rPr dirty="0" err="1"/>
              <a:t>motivirajući</a:t>
            </a:r>
            <a:r>
              <a:rPr dirty="0"/>
              <a:t> i </a:t>
            </a:r>
            <a:r>
              <a:rPr dirty="0" err="1"/>
              <a:t>fleksibilan</a:t>
            </a:r>
            <a:r>
              <a:rPr dirty="0"/>
              <a:t> </a:t>
            </a:r>
            <a:r>
              <a:rPr dirty="0" err="1"/>
              <a:t>alat</a:t>
            </a:r>
            <a:r>
              <a:rPr dirty="0"/>
              <a:t> za </a:t>
            </a:r>
            <a:r>
              <a:rPr dirty="0" err="1"/>
              <a:t>nastavu</a:t>
            </a:r>
            <a:endParaRPr dirty="0"/>
          </a:p>
          <a:p>
            <a:r>
              <a:rPr dirty="0" err="1"/>
              <a:t>Velika</a:t>
            </a:r>
            <a:r>
              <a:rPr dirty="0"/>
              <a:t> </a:t>
            </a:r>
            <a:r>
              <a:rPr dirty="0" err="1"/>
              <a:t>zajednica</a:t>
            </a:r>
            <a:r>
              <a:rPr dirty="0"/>
              <a:t> i </a:t>
            </a:r>
            <a:r>
              <a:rPr dirty="0" err="1"/>
              <a:t>mnoštvo</a:t>
            </a:r>
            <a:r>
              <a:rPr dirty="0"/>
              <a:t> </a:t>
            </a:r>
            <a:r>
              <a:rPr lang="hr-HR" dirty="0"/>
              <a:t>mrežnih</a:t>
            </a:r>
            <a:r>
              <a:rPr dirty="0"/>
              <a:t> </a:t>
            </a:r>
            <a:r>
              <a:rPr dirty="0" err="1"/>
              <a:t>resursa</a:t>
            </a:r>
            <a:endParaRPr dirty="0"/>
          </a:p>
          <a:p>
            <a:r>
              <a:rPr lang="hr-HR" dirty="0"/>
              <a:t>Pogodno</a:t>
            </a:r>
            <a:r>
              <a:rPr dirty="0"/>
              <a:t> za </a:t>
            </a:r>
            <a:r>
              <a:rPr dirty="0" err="1"/>
              <a:t>radionice</a:t>
            </a:r>
            <a:r>
              <a:rPr dirty="0"/>
              <a:t>, </a:t>
            </a:r>
            <a:r>
              <a:rPr dirty="0" err="1"/>
              <a:t>natjecanja</a:t>
            </a:r>
            <a:r>
              <a:rPr dirty="0"/>
              <a:t> i </a:t>
            </a:r>
            <a:r>
              <a:rPr dirty="0" err="1"/>
              <a:t>izvannastavne</a:t>
            </a:r>
            <a:r>
              <a:rPr dirty="0"/>
              <a:t> </a:t>
            </a:r>
            <a:r>
              <a:rPr dirty="0" err="1"/>
              <a:t>aktivnosti</a:t>
            </a:r>
            <a:endParaRPr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F311AE-1A29-4EAC-8323-68B4F3B0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69C71-6F9E-4028-90CB-2051D67F2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Umjesto kraja .....</a:t>
            </a:r>
          </a:p>
        </p:txBody>
      </p:sp>
      <p:pic>
        <p:nvPicPr>
          <p:cNvPr id="7" name="Online Media 6" title="Iron Sky, smartphone powered computer">
            <a:hlinkClick r:id="" action="ppaction://media"/>
            <a:extLst>
              <a:ext uri="{FF2B5EF4-FFF2-40B4-BE49-F238E27FC236}">
                <a16:creationId xmlns:a16="http://schemas.microsoft.com/office/drawing/2014/main" id="{75F846C3-293E-4839-A857-AF41330564CD}"/>
              </a:ext>
            </a:extLst>
          </p:cNvPr>
          <p:cNvPicPr preferRelativeResize="0">
            <a:picLocks noGrp="1" noRot="1" noChangeAspect="1"/>
          </p:cNvPicPr>
          <p:nvPr>
            <p:ph idx="1"/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660400" y="1363346"/>
            <a:ext cx="3149600" cy="2362200"/>
          </a:xfrm>
          <a:prstGeom prst="rect">
            <a:avLst/>
          </a:prstGeom>
        </p:spPr>
      </p:pic>
      <p:pic>
        <p:nvPicPr>
          <p:cNvPr id="8" name="Online Media 7" title="Vigorun Remote Control Lawn Mower (VTC550-90) First Cut">
            <a:hlinkClick r:id="" action="ppaction://media"/>
            <a:extLst>
              <a:ext uri="{FF2B5EF4-FFF2-40B4-BE49-F238E27FC236}">
                <a16:creationId xmlns:a16="http://schemas.microsoft.com/office/drawing/2014/main" id="{1083A638-C820-44B1-B107-400817D1C25C}"/>
              </a:ext>
            </a:extLst>
          </p:cNvPr>
          <p:cNvPicPr preferRelativeResize="0">
            <a:picLocks noRot="1" noChangeAspect="1"/>
          </p:cNvPicPr>
          <p:nvPr>
            <a:videoFile r:link="rId2"/>
          </p:nvPr>
        </p:nvPicPr>
        <p:blipFill>
          <a:blip r:embed="rId7"/>
          <a:stretch>
            <a:fillRect/>
          </a:stretch>
        </p:blipFill>
        <p:spPr>
          <a:xfrm>
            <a:off x="4851540" y="1344401"/>
            <a:ext cx="3174860" cy="2381145"/>
          </a:xfrm>
          <a:prstGeom prst="rect">
            <a:avLst/>
          </a:prstGeom>
        </p:spPr>
      </p:pic>
      <p:pic>
        <p:nvPicPr>
          <p:cNvPr id="9" name="Online Media 8" title="OpenBot: Pitch">
            <a:hlinkClick r:id="" action="ppaction://media"/>
            <a:extLst>
              <a:ext uri="{FF2B5EF4-FFF2-40B4-BE49-F238E27FC236}">
                <a16:creationId xmlns:a16="http://schemas.microsoft.com/office/drawing/2014/main" id="{F49C956C-C5E0-4893-A4C1-4AA3DDF35465}"/>
              </a:ext>
            </a:extLst>
          </p:cNvPr>
          <p:cNvPicPr>
            <a:picLocks noRot="1" noChangeAspect="1"/>
          </p:cNvPicPr>
          <p:nvPr>
            <a:videoFile r:link="rId3"/>
          </p:nvPr>
        </p:nvPicPr>
        <p:blipFill>
          <a:blip r:embed="rId8"/>
          <a:stretch>
            <a:fillRect/>
          </a:stretch>
        </p:blipFill>
        <p:spPr>
          <a:xfrm>
            <a:off x="685800" y="4017962"/>
            <a:ext cx="3149600" cy="2362200"/>
          </a:xfrm>
          <a:prstGeom prst="rect">
            <a:avLst/>
          </a:prstGeom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1723C58-915F-41ED-A2A0-E13C7372C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89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EC8D-2AC2-4860-8622-EBA5D8DD3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Oprema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E26FA01-3DD4-41DD-8084-44AAD3355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Voditelj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B7C204-8895-4C68-B803-B87C78855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hr-HR" dirty="0"/>
              <a:t>Polaznici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052185A-B05A-4201-88FE-6F365D4BCA6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r-HR" dirty="0" err="1"/>
              <a:t>Codey</a:t>
            </a:r>
            <a:endParaRPr lang="hr-HR" dirty="0"/>
          </a:p>
          <a:p>
            <a:endParaRPr lang="hr-HR" dirty="0"/>
          </a:p>
          <a:p>
            <a:r>
              <a:rPr lang="hr-HR" dirty="0"/>
              <a:t>računalo s Bluetoothom</a:t>
            </a:r>
          </a:p>
          <a:p>
            <a:r>
              <a:rPr lang="hr-HR" dirty="0"/>
              <a:t>(mobitel s aplikacijom </a:t>
            </a:r>
            <a:r>
              <a:rPr lang="hr-HR" dirty="0" err="1"/>
              <a:t>Makeblock</a:t>
            </a:r>
            <a:r>
              <a:rPr lang="hr-HR" dirty="0"/>
              <a:t>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5EBE11E-2A4F-4AE6-B50B-978AF97A59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 err="1"/>
              <a:t>Codey</a:t>
            </a:r>
            <a:endParaRPr lang="hr-HR" dirty="0"/>
          </a:p>
          <a:p>
            <a:r>
              <a:rPr lang="hr-HR" dirty="0"/>
              <a:t>Rocky</a:t>
            </a:r>
          </a:p>
          <a:p>
            <a:r>
              <a:rPr lang="hr-HR" dirty="0"/>
              <a:t>računalo s Bluetoothom</a:t>
            </a:r>
          </a:p>
          <a:p>
            <a:r>
              <a:rPr lang="hr-HR" dirty="0"/>
              <a:t>mobitel</a:t>
            </a:r>
          </a:p>
          <a:p>
            <a:r>
              <a:rPr lang="hr-HR" dirty="0"/>
              <a:t>tablet</a:t>
            </a:r>
          </a:p>
          <a:p>
            <a:r>
              <a:rPr lang="hr-HR" dirty="0">
                <a:solidFill>
                  <a:schemeClr val="bg2">
                    <a:lumMod val="90000"/>
                  </a:schemeClr>
                </a:solidFill>
              </a:rPr>
              <a:t>Neuron moduli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35F312-415A-447A-A1CF-CE3CB6F16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80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Codey Rocky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Edukativni</a:t>
            </a:r>
            <a:r>
              <a:rPr dirty="0"/>
              <a:t> robot koji </a:t>
            </a:r>
            <a:r>
              <a:rPr dirty="0" err="1"/>
              <a:t>kombinira</a:t>
            </a:r>
            <a:r>
              <a:rPr dirty="0"/>
              <a:t> mikrokontroler (Codey) i </a:t>
            </a:r>
            <a:r>
              <a:rPr dirty="0" err="1"/>
              <a:t>vozilo</a:t>
            </a:r>
            <a:r>
              <a:rPr dirty="0"/>
              <a:t> (Rocky)</a:t>
            </a:r>
          </a:p>
          <a:p>
            <a:r>
              <a:rPr dirty="0"/>
              <a:t>Ima </a:t>
            </a:r>
            <a:r>
              <a:rPr dirty="0" err="1"/>
              <a:t>senzore</a:t>
            </a:r>
            <a:r>
              <a:rPr dirty="0"/>
              <a:t> za </a:t>
            </a:r>
            <a:r>
              <a:rPr dirty="0" err="1"/>
              <a:t>svjetlo</a:t>
            </a:r>
            <a:r>
              <a:rPr dirty="0"/>
              <a:t>, </a:t>
            </a:r>
            <a:r>
              <a:rPr dirty="0" err="1"/>
              <a:t>zvuk</a:t>
            </a:r>
            <a:r>
              <a:rPr dirty="0"/>
              <a:t>, </a:t>
            </a:r>
            <a:r>
              <a:rPr dirty="0" err="1"/>
              <a:t>udaljenost</a:t>
            </a:r>
            <a:r>
              <a:rPr dirty="0"/>
              <a:t>, </a:t>
            </a:r>
            <a:r>
              <a:rPr dirty="0" err="1"/>
              <a:t>gumb</a:t>
            </a:r>
            <a:r>
              <a:rPr lang="hr-HR" dirty="0"/>
              <a:t>e</a:t>
            </a:r>
            <a:r>
              <a:rPr dirty="0"/>
              <a:t> i LED </a:t>
            </a:r>
            <a:r>
              <a:rPr dirty="0" err="1"/>
              <a:t>zaslon</a:t>
            </a:r>
            <a:endParaRPr dirty="0"/>
          </a:p>
          <a:p>
            <a:r>
              <a:rPr dirty="0" err="1"/>
              <a:t>Programira</a:t>
            </a:r>
            <a:r>
              <a:rPr dirty="0"/>
              <a:t> se u </a:t>
            </a:r>
            <a:r>
              <a:rPr dirty="0" err="1"/>
              <a:t>mBlocku</a:t>
            </a:r>
            <a:r>
              <a:rPr dirty="0"/>
              <a:t> – </a:t>
            </a:r>
            <a:r>
              <a:rPr dirty="0" err="1"/>
              <a:t>blokovski</a:t>
            </a:r>
            <a:r>
              <a:rPr dirty="0"/>
              <a:t> i u </a:t>
            </a:r>
            <a:r>
              <a:rPr dirty="0" err="1"/>
              <a:t>Pythonu</a:t>
            </a:r>
            <a:endParaRPr dirty="0"/>
          </a:p>
          <a:p>
            <a:r>
              <a:rPr dirty="0" err="1"/>
              <a:t>Potiče</a:t>
            </a:r>
            <a:r>
              <a:rPr dirty="0"/>
              <a:t> </a:t>
            </a:r>
            <a:r>
              <a:rPr dirty="0" err="1"/>
              <a:t>logičko</a:t>
            </a:r>
            <a:r>
              <a:rPr dirty="0"/>
              <a:t> i </a:t>
            </a:r>
            <a:r>
              <a:rPr dirty="0" err="1"/>
              <a:t>algoritamsko</a:t>
            </a:r>
            <a:r>
              <a:rPr dirty="0"/>
              <a:t> </a:t>
            </a:r>
            <a:r>
              <a:rPr dirty="0" err="1"/>
              <a:t>razmišljanje</a:t>
            </a:r>
            <a:endParaRPr dirty="0"/>
          </a:p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51B89E-97A7-45CB-A08D-A17EDFC57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350" y="389974"/>
            <a:ext cx="1410628" cy="116880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BD42CA-EDB3-4367-B66E-C7EB2DC0E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388810E0-E808-A0AB-9906-5184B578B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463"/>
            <a:ext cx="3798212" cy="422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6409739-E5A7-47E5-9EC5-C490B2997F00}"/>
              </a:ext>
            </a:extLst>
          </p:cNvPr>
          <p:cNvSpPr txBox="1"/>
          <p:nvPr/>
        </p:nvSpPr>
        <p:spPr>
          <a:xfrm>
            <a:off x="3798212" y="114463"/>
            <a:ext cx="51171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 err="1"/>
              <a:t>Codey</a:t>
            </a:r>
            <a:r>
              <a:rPr lang="hr-HR" sz="3200" dirty="0"/>
              <a:t> = mozak robota (mikrokontroler, senzori, zaslon, zvučnik, Wi-Fi, Bluetooth)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/>
              <a:t>Rocky = tijelo robota (motori, kotači, žiroskop)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200" dirty="0">
                <a:solidFill>
                  <a:schemeClr val="bg2">
                    <a:lumMod val="75000"/>
                  </a:schemeClr>
                </a:solidFill>
              </a:rPr>
              <a:t>Neuron moduli = dodatni senzori i aktivatori</a:t>
            </a:r>
          </a:p>
          <a:p>
            <a:endParaRPr lang="hr-HR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6966E6-06C7-4B90-B569-E952893FABCE}"/>
              </a:ext>
            </a:extLst>
          </p:cNvPr>
          <p:cNvSpPr txBox="1"/>
          <p:nvPr/>
        </p:nvSpPr>
        <p:spPr>
          <a:xfrm>
            <a:off x="514350" y="4757738"/>
            <a:ext cx="81153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Načini spajanja:</a:t>
            </a:r>
            <a:endParaRPr lang="hr-HR" sz="2400" dirty="0"/>
          </a:p>
          <a:p>
            <a:pPr lvl="0"/>
            <a:r>
              <a:rPr lang="hr-HR" sz="2400" dirty="0"/>
              <a:t>🔹 Bluetooth</a:t>
            </a:r>
          </a:p>
          <a:p>
            <a:pPr lvl="0"/>
            <a:r>
              <a:rPr lang="hr-HR" sz="2400" dirty="0"/>
              <a:t>🔹 USB kabel (za programiranje s računala i punjenje baterije)</a:t>
            </a:r>
          </a:p>
          <a:p>
            <a:pPr lvl="0"/>
            <a:r>
              <a:rPr lang="hr-HR" sz="2400" dirty="0"/>
              <a:t>🔹 Wi-Fi (za napredne aktivnosti)</a:t>
            </a:r>
          </a:p>
          <a:p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915B7-6052-40F8-913B-D6853109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2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3F1A0-32DD-5EE4-2615-95D09D619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200400" cy="1143000"/>
          </a:xfrm>
        </p:spPr>
        <p:txBody>
          <a:bodyPr/>
          <a:lstStyle/>
          <a:p>
            <a:r>
              <a:rPr lang="hr-HR" dirty="0" err="1"/>
              <a:t>Codey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D51A9-8DBD-3143-A795-2140451B3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9" y="2997724"/>
            <a:ext cx="8748075" cy="3585637"/>
          </a:xfrm>
        </p:spPr>
        <p:txBody>
          <a:bodyPr>
            <a:normAutofit fontScale="70000" lnSpcReduction="20000"/>
          </a:bodyPr>
          <a:lstStyle/>
          <a:p>
            <a:r>
              <a:rPr lang="hr-HR" b="1" dirty="0"/>
              <a:t>Zupčasti kotačić (gumb):</a:t>
            </a:r>
            <a:r>
              <a:rPr lang="hr-HR" dirty="0"/>
              <a:t> služi za podešavanje glasnoće i drugih varijabli.</a:t>
            </a:r>
          </a:p>
          <a:p>
            <a:r>
              <a:rPr lang="hr-HR" b="1" dirty="0"/>
              <a:t>LED zaslon:</a:t>
            </a:r>
            <a:r>
              <a:rPr lang="hr-HR" dirty="0"/>
              <a:t> prikazuje različite uzorke</a:t>
            </a:r>
          </a:p>
          <a:p>
            <a:r>
              <a:rPr lang="hr-HR" b="1" dirty="0"/>
              <a:t>Žiroskop s 6 osi:</a:t>
            </a:r>
            <a:r>
              <a:rPr lang="hr-HR" dirty="0"/>
              <a:t> otkriva nagibe, </a:t>
            </a:r>
            <a:r>
              <a:rPr lang="hr-HR" dirty="0" err="1"/>
              <a:t>tresenje</a:t>
            </a:r>
            <a:r>
              <a:rPr lang="hr-HR" dirty="0"/>
              <a:t> i kutove okretanja; koristan za projekte u kojima robot reagira na pokrete i naginjanja.</a:t>
            </a:r>
          </a:p>
          <a:p>
            <a:r>
              <a:rPr lang="hr-HR" b="1" dirty="0"/>
              <a:t>RGB LED indikator:</a:t>
            </a:r>
            <a:r>
              <a:rPr lang="hr-HR" dirty="0"/>
              <a:t> moguće ga je slobodno programirati kako bi mijenjao boje i izraze — čini </a:t>
            </a:r>
            <a:r>
              <a:rPr lang="hr-HR" dirty="0" err="1"/>
              <a:t>Codeya</a:t>
            </a:r>
            <a:r>
              <a:rPr lang="hr-HR" dirty="0"/>
              <a:t> zabavnijim i izražajnijim.</a:t>
            </a:r>
          </a:p>
          <a:p>
            <a:r>
              <a:rPr lang="hr-HR" b="1" dirty="0"/>
              <a:t>Senzor zvuka:</a:t>
            </a:r>
            <a:r>
              <a:rPr lang="hr-HR" dirty="0"/>
              <a:t> detektira razinu ambijentalnog i impulsnog (naglog) zvuka.</a:t>
            </a:r>
          </a:p>
          <a:p>
            <a:r>
              <a:rPr lang="hr-HR" b="1" dirty="0"/>
              <a:t>Senzor svjetla:</a:t>
            </a:r>
            <a:r>
              <a:rPr lang="hr-HR" dirty="0"/>
              <a:t> mjeri intenzitet okolnog svjetla.</a:t>
            </a:r>
          </a:p>
          <a:p>
            <a:r>
              <a:rPr lang="hr-HR" b="1" dirty="0"/>
              <a:t>IR predajnik/prijemnik:</a:t>
            </a:r>
            <a:r>
              <a:rPr lang="hr-HR" dirty="0"/>
              <a:t> omogućuje komunikaciju između više robota i infracrveno daljinsko upravljanje elektroničkim uređajima.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C4B001-E1F0-DD3A-94E6-987B2D8AF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09930"/>
            <a:ext cx="5486400" cy="279824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1DE28-B15C-4370-9D25-C6ACA648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37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Codey Rocky u </a:t>
            </a:r>
            <a:r>
              <a:rPr dirty="0" err="1"/>
              <a:t>nastavi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3272"/>
          </a:xfrm>
        </p:spPr>
        <p:txBody>
          <a:bodyPr/>
          <a:lstStyle/>
          <a:p>
            <a:r>
              <a:rPr dirty="0" err="1"/>
              <a:t>Pristupačan</a:t>
            </a:r>
            <a:r>
              <a:rPr dirty="0"/>
              <a:t> </a:t>
            </a:r>
            <a:r>
              <a:rPr dirty="0" err="1"/>
              <a:t>način</a:t>
            </a:r>
            <a:r>
              <a:rPr dirty="0"/>
              <a:t> za </a:t>
            </a:r>
            <a:r>
              <a:rPr dirty="0" err="1"/>
              <a:t>učenje</a:t>
            </a:r>
            <a:r>
              <a:rPr dirty="0"/>
              <a:t> </a:t>
            </a:r>
            <a:r>
              <a:rPr dirty="0" err="1"/>
              <a:t>programiranja</a:t>
            </a:r>
            <a:r>
              <a:rPr dirty="0"/>
              <a:t> </a:t>
            </a:r>
            <a:r>
              <a:rPr dirty="0" err="1"/>
              <a:t>kroz</a:t>
            </a:r>
            <a:r>
              <a:rPr dirty="0"/>
              <a:t> </a:t>
            </a:r>
            <a:r>
              <a:rPr dirty="0" err="1"/>
              <a:t>igru</a:t>
            </a:r>
            <a:endParaRPr dirty="0"/>
          </a:p>
          <a:p>
            <a:r>
              <a:rPr lang="hr-HR" dirty="0"/>
              <a:t>P</a:t>
            </a:r>
            <a:r>
              <a:rPr dirty="0" err="1"/>
              <a:t>ostupni</a:t>
            </a:r>
            <a:r>
              <a:rPr dirty="0"/>
              <a:t> </a:t>
            </a:r>
            <a:r>
              <a:rPr dirty="0" err="1"/>
              <a:t>prijelaz</a:t>
            </a:r>
            <a:r>
              <a:rPr dirty="0"/>
              <a:t> od </a:t>
            </a:r>
            <a:r>
              <a:rPr dirty="0" err="1"/>
              <a:t>blokovskog</a:t>
            </a:r>
            <a:r>
              <a:rPr dirty="0"/>
              <a:t> do </a:t>
            </a:r>
            <a:r>
              <a:rPr dirty="0" err="1"/>
              <a:t>tekstualnog</a:t>
            </a:r>
            <a:r>
              <a:rPr dirty="0"/>
              <a:t> </a:t>
            </a:r>
            <a:r>
              <a:rPr dirty="0" err="1"/>
              <a:t>programiranja</a:t>
            </a:r>
            <a:endParaRPr dirty="0"/>
          </a:p>
          <a:p>
            <a:r>
              <a:rPr dirty="0" err="1"/>
              <a:t>Razvija</a:t>
            </a:r>
            <a:r>
              <a:rPr dirty="0"/>
              <a:t> </a:t>
            </a:r>
            <a:r>
              <a:rPr dirty="0" err="1"/>
              <a:t>kreativnost</a:t>
            </a:r>
            <a:r>
              <a:rPr dirty="0"/>
              <a:t>, </a:t>
            </a:r>
            <a:r>
              <a:rPr dirty="0" err="1"/>
              <a:t>suradnju</a:t>
            </a:r>
            <a:r>
              <a:rPr dirty="0"/>
              <a:t> i </a:t>
            </a:r>
            <a:r>
              <a:rPr dirty="0" err="1"/>
              <a:t>rješavanje</a:t>
            </a:r>
            <a:r>
              <a:rPr dirty="0"/>
              <a:t> </a:t>
            </a:r>
            <a:r>
              <a:rPr dirty="0" err="1"/>
              <a:t>problema</a:t>
            </a:r>
            <a:endParaRPr dirty="0"/>
          </a:p>
          <a:p>
            <a:r>
              <a:rPr lang="hr-HR" dirty="0"/>
              <a:t>Korisno</a:t>
            </a:r>
            <a:r>
              <a:rPr dirty="0"/>
              <a:t> za </a:t>
            </a:r>
            <a:r>
              <a:rPr dirty="0" err="1"/>
              <a:t>međupredmetne</a:t>
            </a:r>
            <a:r>
              <a:rPr dirty="0"/>
              <a:t> </a:t>
            </a:r>
            <a:r>
              <a:rPr dirty="0" err="1"/>
              <a:t>projekte</a:t>
            </a:r>
            <a:r>
              <a:rPr dirty="0"/>
              <a:t> (STEM)</a:t>
            </a:r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4A1CA-4FE6-40E4-A052-AA33B118F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Blokovsko programiranje – mBlock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2179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v</a:t>
            </a:r>
            <a:r>
              <a:rPr dirty="0" err="1"/>
              <a:t>izualno</a:t>
            </a:r>
            <a:r>
              <a:rPr dirty="0"/>
              <a:t> </a:t>
            </a:r>
            <a:r>
              <a:rPr dirty="0" err="1"/>
              <a:t>sučelje</a:t>
            </a:r>
            <a:r>
              <a:rPr dirty="0"/>
              <a:t> </a:t>
            </a:r>
            <a:r>
              <a:rPr dirty="0" err="1"/>
              <a:t>temeljeno</a:t>
            </a:r>
            <a:r>
              <a:rPr dirty="0"/>
              <a:t> na Scratchu</a:t>
            </a:r>
          </a:p>
          <a:p>
            <a:r>
              <a:rPr lang="hr-HR" dirty="0"/>
              <a:t>o</a:t>
            </a:r>
            <a:r>
              <a:rPr dirty="0" err="1"/>
              <a:t>mogućuje</a:t>
            </a:r>
            <a:r>
              <a:rPr dirty="0"/>
              <a:t> </a:t>
            </a:r>
            <a:r>
              <a:rPr dirty="0" err="1"/>
              <a:t>brzu</a:t>
            </a:r>
            <a:r>
              <a:rPr dirty="0"/>
              <a:t> </a:t>
            </a:r>
            <a:r>
              <a:rPr dirty="0" err="1"/>
              <a:t>izradu</a:t>
            </a:r>
            <a:r>
              <a:rPr dirty="0"/>
              <a:t> </a:t>
            </a:r>
            <a:r>
              <a:rPr dirty="0" err="1"/>
              <a:t>programa</a:t>
            </a:r>
            <a:r>
              <a:rPr dirty="0"/>
              <a:t> </a:t>
            </a:r>
            <a:r>
              <a:rPr lang="hr-HR" dirty="0"/>
              <a:t>slaganjem</a:t>
            </a:r>
            <a:r>
              <a:rPr dirty="0"/>
              <a:t> </a:t>
            </a:r>
            <a:r>
              <a:rPr dirty="0" err="1"/>
              <a:t>blokova</a:t>
            </a:r>
            <a:endParaRPr dirty="0"/>
          </a:p>
          <a:p>
            <a:r>
              <a:rPr lang="hr-HR" dirty="0"/>
              <a:t>i</a:t>
            </a:r>
            <a:r>
              <a:rPr dirty="0" err="1"/>
              <a:t>zvršavanje</a:t>
            </a:r>
            <a:r>
              <a:rPr dirty="0"/>
              <a:t> </a:t>
            </a:r>
            <a:r>
              <a:rPr dirty="0" err="1"/>
              <a:t>programa</a:t>
            </a:r>
            <a:r>
              <a:rPr dirty="0"/>
              <a:t> </a:t>
            </a:r>
            <a:r>
              <a:rPr dirty="0" err="1"/>
              <a:t>putem</a:t>
            </a:r>
            <a:r>
              <a:rPr dirty="0"/>
              <a:t> Bluetooth </a:t>
            </a:r>
            <a:r>
              <a:rPr dirty="0" err="1"/>
              <a:t>veze</a:t>
            </a:r>
            <a:endParaRPr lang="hr-HR" dirty="0"/>
          </a:p>
          <a:p>
            <a:r>
              <a:rPr lang="hr-HR" dirty="0"/>
              <a:t>mrežno (ide.mblock.cc) i desktop sučelje</a:t>
            </a:r>
            <a:endParaRPr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144DE-39D6-4FE3-A439-90BECF65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Aktivnosti u blokovskom načinu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Hello Codey – </a:t>
            </a:r>
            <a:r>
              <a:rPr dirty="0" err="1"/>
              <a:t>prikaz</a:t>
            </a:r>
            <a:r>
              <a:rPr dirty="0"/>
              <a:t> </a:t>
            </a:r>
            <a:r>
              <a:rPr dirty="0" err="1"/>
              <a:t>poruke</a:t>
            </a:r>
            <a:r>
              <a:rPr dirty="0"/>
              <a:t> na LED </a:t>
            </a:r>
            <a:r>
              <a:rPr dirty="0" err="1"/>
              <a:t>zaslonu</a:t>
            </a:r>
            <a:endParaRPr dirty="0"/>
          </a:p>
          <a:p>
            <a:r>
              <a:rPr dirty="0"/>
              <a:t>Rea</a:t>
            </a:r>
            <a:r>
              <a:rPr lang="hr-HR" dirty="0" err="1"/>
              <a:t>kcija</a:t>
            </a:r>
            <a:r>
              <a:rPr dirty="0"/>
              <a:t> na </a:t>
            </a:r>
            <a:r>
              <a:rPr dirty="0" err="1"/>
              <a:t>svjetlo</a:t>
            </a:r>
            <a:r>
              <a:rPr dirty="0"/>
              <a:t> – </a:t>
            </a:r>
            <a:r>
              <a:rPr dirty="0" err="1"/>
              <a:t>upotreba</a:t>
            </a:r>
            <a:r>
              <a:rPr dirty="0"/>
              <a:t> </a:t>
            </a:r>
            <a:r>
              <a:rPr dirty="0" err="1"/>
              <a:t>senzora</a:t>
            </a:r>
            <a:r>
              <a:rPr dirty="0"/>
              <a:t> </a:t>
            </a:r>
            <a:r>
              <a:rPr dirty="0" err="1"/>
              <a:t>svjetla</a:t>
            </a:r>
            <a:endParaRPr dirty="0"/>
          </a:p>
          <a:p>
            <a:r>
              <a:rPr dirty="0"/>
              <a:t>Robot </a:t>
            </a:r>
            <a:r>
              <a:rPr dirty="0" err="1"/>
              <a:t>raspoloženja</a:t>
            </a:r>
            <a:r>
              <a:rPr dirty="0"/>
              <a:t> (</a:t>
            </a:r>
            <a:r>
              <a:rPr dirty="0" err="1"/>
              <a:t>izrazi</a:t>
            </a:r>
            <a:r>
              <a:rPr dirty="0"/>
              <a:t> </a:t>
            </a:r>
            <a:r>
              <a:rPr dirty="0" err="1"/>
              <a:t>lica</a:t>
            </a:r>
            <a:r>
              <a:rPr dirty="0"/>
              <a:t> + </a:t>
            </a:r>
            <a:r>
              <a:rPr dirty="0" err="1"/>
              <a:t>zvukovi</a:t>
            </a:r>
            <a:r>
              <a:rPr dirty="0"/>
              <a:t>)</a:t>
            </a:r>
            <a:br>
              <a:rPr lang="hr-HR" dirty="0"/>
            </a:br>
            <a:br>
              <a:rPr lang="hr-HR" dirty="0"/>
            </a:br>
            <a:endParaRPr dirty="0"/>
          </a:p>
          <a:p>
            <a:r>
              <a:rPr lang="hr-HR" dirty="0"/>
              <a:t>Izbjegavanje prepreka – kretanje pomoću senzora blizine (Rocky)</a:t>
            </a:r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72E16-0ED7-4DC5-BDD8-CA1EE7EA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4559</TotalTime>
  <Words>1185</Words>
  <Application>Microsoft Office PowerPoint</Application>
  <PresentationFormat>On-screen Show (4:3)</PresentationFormat>
  <Paragraphs>172</Paragraphs>
  <Slides>24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Courier New</vt:lpstr>
      <vt:lpstr>Times New Roman</vt:lpstr>
      <vt:lpstr>Wingdings</vt:lpstr>
      <vt:lpstr>Office Theme</vt:lpstr>
      <vt:lpstr>Učenje programiranja pomoću Codey Rockyja</vt:lpstr>
      <vt:lpstr>U planu za danas</vt:lpstr>
      <vt:lpstr>Oprema</vt:lpstr>
      <vt:lpstr>Codey Rocky</vt:lpstr>
      <vt:lpstr>PowerPoint Presentation</vt:lpstr>
      <vt:lpstr>Codey</vt:lpstr>
      <vt:lpstr>Codey Rocky u nastavi</vt:lpstr>
      <vt:lpstr>Blokovsko programiranje – mBlock</vt:lpstr>
      <vt:lpstr>Aktivnosti u blokovskom načinu</vt:lpstr>
      <vt:lpstr>Povezivanje Codeya</vt:lpstr>
      <vt:lpstr>Aktivnost – Programiranje reakcije</vt:lpstr>
      <vt:lpstr>Emocije i senzori</vt:lpstr>
      <vt:lpstr>Dodatne biblioteke (ekstenzije)</vt:lpstr>
      <vt:lpstr>Codey + Rocky + Neuron</vt:lpstr>
      <vt:lpstr>Programiranje u Pythonu</vt:lpstr>
      <vt:lpstr>Primjeri i aktivnosti u Pythonu (nećemo raditi na radionici)</vt:lpstr>
      <vt:lpstr>Python API for Codey</vt:lpstr>
      <vt:lpstr>PowerPoint Presentation</vt:lpstr>
      <vt:lpstr>PowerPoint Presentation</vt:lpstr>
      <vt:lpstr>PowerPoint Presentation</vt:lpstr>
      <vt:lpstr>Veza s kurikulumom</vt:lpstr>
      <vt:lpstr>Ideje za projekte</vt:lpstr>
      <vt:lpstr>Uskoro je kraj</vt:lpstr>
      <vt:lpstr>Umjesto kraja .....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Učenje programiranja pomoću Codey Rockyja</dc:title>
  <dc:subject/>
  <dc:creator>EkoRaMa</dc:creator>
  <cp:keywords/>
  <dc:description>generated using python-pptx</dc:description>
  <cp:lastModifiedBy>Goran Igaly</cp:lastModifiedBy>
  <cp:revision>37</cp:revision>
  <dcterms:created xsi:type="dcterms:W3CDTF">2013-01-27T09:14:16Z</dcterms:created>
  <dcterms:modified xsi:type="dcterms:W3CDTF">2025-11-19T09:47:01Z</dcterms:modified>
  <cp:category/>
</cp:coreProperties>
</file>